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Tomorrow Semi Bold"/>
      <p:regular r:id="rId23"/>
    </p:embeddedFont>
    <p:embeddedFont>
      <p:font typeface="Tomorrow Semi Bold"/>
      <p:regular r:id="rId24"/>
    </p:embeddedFont>
    <p:embeddedFont>
      <p:font typeface="Tomorrow Semi Bold"/>
      <p:regular r:id="rId25"/>
    </p:embeddedFont>
    <p:embeddedFont>
      <p:font typeface="Tomorrow Semi Bold"/>
      <p:regular r:id="rId26"/>
    </p:embeddedFont>
    <p:embeddedFont>
      <p:font typeface="Tomorrow"/>
      <p:regular r:id="rId27"/>
    </p:embeddedFont>
    <p:embeddedFont>
      <p:font typeface="Tomorrow"/>
      <p:regular r:id="rId28"/>
    </p:embeddedFont>
    <p:embeddedFont>
      <p:font typeface="Tomorrow"/>
      <p:regular r:id="rId29"/>
    </p:embeddedFont>
    <p:embeddedFont>
      <p:font typeface="Tomorrow"/>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72728"/>
            <a:ext cx="6499979" cy="354330"/>
          </a:xfrm>
          <a:prstGeom prst="rect">
            <a:avLst/>
          </a:prstGeom>
          <a:noFill/>
          <a:ln/>
        </p:spPr>
        <p:txBody>
          <a:bodyPr wrap="none" lIns="0" tIns="0" rIns="0" bIns="0" rtlCol="0" anchor="t"/>
          <a:lstStyle/>
          <a:p>
            <a:pPr algn="l" indent="0" marL="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School of Computer Science and Engineering</a:t>
            </a:r>
            <a:endParaRPr lang="en-US" sz="2200" dirty="0"/>
          </a:p>
        </p:txBody>
      </p:sp>
      <p:sp>
        <p:nvSpPr>
          <p:cNvPr id="4" name="Text 1"/>
          <p:cNvSpPr/>
          <p:nvPr/>
        </p:nvSpPr>
        <p:spPr>
          <a:xfrm>
            <a:off x="793790" y="1317784"/>
            <a:ext cx="7241857" cy="354330"/>
          </a:xfrm>
          <a:prstGeom prst="rect">
            <a:avLst/>
          </a:prstGeom>
          <a:noFill/>
          <a:ln/>
        </p:spPr>
        <p:txBody>
          <a:bodyPr wrap="none" lIns="0" tIns="0" rIns="0" bIns="0" rtlCol="0" anchor="t"/>
          <a:lstStyle/>
          <a:p>
            <a:pPr algn="l" indent="0" marL="0">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Department of Computer Science and Engineering</a:t>
            </a:r>
            <a:endParaRPr lang="en-US" sz="2200" dirty="0"/>
          </a:p>
        </p:txBody>
      </p:sp>
      <p:sp>
        <p:nvSpPr>
          <p:cNvPr id="5" name="Text 2"/>
          <p:cNvSpPr/>
          <p:nvPr/>
        </p:nvSpPr>
        <p:spPr>
          <a:xfrm>
            <a:off x="793790" y="2012275"/>
            <a:ext cx="7556421" cy="2934653"/>
          </a:xfrm>
          <a:prstGeom prst="rect">
            <a:avLst/>
          </a:prstGeom>
          <a:noFill/>
          <a:ln/>
        </p:spPr>
        <p:txBody>
          <a:bodyPr wrap="square" lIns="0" tIns="0" rIns="0" bIns="0" rtlCol="0" anchor="t"/>
          <a:lstStyle/>
          <a:p>
            <a:pPr algn="l" indent="0" marL="0">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Deep Learning for Synthetic Media Detection</a:t>
            </a:r>
            <a:endParaRPr lang="en-US" sz="6150" dirty="0"/>
          </a:p>
        </p:txBody>
      </p:sp>
      <p:sp>
        <p:nvSpPr>
          <p:cNvPr id="6" name="Text 3"/>
          <p:cNvSpPr/>
          <p:nvPr/>
        </p:nvSpPr>
        <p:spPr>
          <a:xfrm>
            <a:off x="793790" y="5287089"/>
            <a:ext cx="7556421" cy="1088708"/>
          </a:xfrm>
          <a:prstGeom prst="rect">
            <a:avLst/>
          </a:prstGeom>
          <a:noFill/>
          <a:ln/>
        </p:spPr>
        <p:txBody>
          <a:bodyPr wrap="square" lIns="0" tIns="0" rIns="0" bIns="0" rtlCol="0" anchor="t"/>
          <a:lstStyle/>
          <a:p>
            <a:pPr algn="l" indent="0" marL="0">
              <a:lnSpc>
                <a:spcPts val="2850"/>
              </a:lnSpc>
              <a:buNone/>
            </a:pPr>
            <a:r>
              <a:rPr lang="en-US" sz="1750" b="1" dirty="0">
                <a:solidFill>
                  <a:srgbClr val="C9C9C0"/>
                </a:solidFill>
                <a:latin typeface="Tomorrow" pitchFamily="34" charset="0"/>
                <a:ea typeface="Tomorrow" pitchFamily="34" charset="-122"/>
                <a:cs typeface="Tomorrow" pitchFamily="34" charset="-120"/>
              </a:rPr>
              <a:t>Submitted By:</a:t>
            </a:r>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Arindam Sharma</a:t>
            </a:r>
            <a:endParaRPr lang="en-US" sz="1750" dirty="0"/>
          </a:p>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2427030837</a:t>
            </a:r>
            <a:endParaRPr lang="en-US" sz="1750" dirty="0"/>
          </a:p>
        </p:txBody>
      </p:sp>
      <p:sp>
        <p:nvSpPr>
          <p:cNvPr id="7" name="Text 4"/>
          <p:cNvSpPr/>
          <p:nvPr/>
        </p:nvSpPr>
        <p:spPr>
          <a:xfrm>
            <a:off x="793790" y="6630948"/>
            <a:ext cx="7556421" cy="725805"/>
          </a:xfrm>
          <a:prstGeom prst="rect">
            <a:avLst/>
          </a:prstGeom>
          <a:noFill/>
          <a:ln/>
        </p:spPr>
        <p:txBody>
          <a:bodyPr wrap="square" lIns="0" tIns="0" rIns="0" bIns="0" rtlCol="0" anchor="t"/>
          <a:lstStyle/>
          <a:p>
            <a:pPr algn="l" indent="0" marL="0">
              <a:lnSpc>
                <a:spcPts val="2850"/>
              </a:lnSpc>
              <a:buNone/>
            </a:pPr>
            <a:r>
              <a:rPr lang="en-US" sz="1750" b="1" dirty="0">
                <a:solidFill>
                  <a:srgbClr val="C9C9C0"/>
                </a:solidFill>
                <a:latin typeface="Tomorrow" pitchFamily="34" charset="0"/>
                <a:ea typeface="Tomorrow" pitchFamily="34" charset="-122"/>
                <a:cs typeface="Tomorrow" pitchFamily="34" charset="-120"/>
              </a:rPr>
              <a:t>Supervised By:</a:t>
            </a:r>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Mahesh Jangid Sir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39986"/>
            <a:ext cx="5103614" cy="637937"/>
          </a:xfrm>
          <a:prstGeom prst="rect">
            <a:avLst/>
          </a:prstGeom>
          <a:noFill/>
          <a:ln/>
        </p:spPr>
        <p:txBody>
          <a:bodyPr wrap="none" lIns="0" tIns="0" rIns="0" bIns="0" rtlCol="0" anchor="t"/>
          <a:lstStyle/>
          <a:p>
            <a:pPr algn="l" indent="0" marL="0">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Dataset: CIFAKE</a:t>
            </a:r>
            <a:endParaRPr lang="en-US" sz="4000" dirty="0"/>
          </a:p>
        </p:txBody>
      </p:sp>
      <p:sp>
        <p:nvSpPr>
          <p:cNvPr id="4" name="Text 1"/>
          <p:cNvSpPr/>
          <p:nvPr/>
        </p:nvSpPr>
        <p:spPr>
          <a:xfrm>
            <a:off x="793790" y="1753433"/>
            <a:ext cx="7556421" cy="1241108"/>
          </a:xfrm>
          <a:prstGeom prst="rect">
            <a:avLst/>
          </a:prstGeom>
          <a:noFill/>
          <a:ln/>
        </p:spPr>
        <p:txBody>
          <a:bodyPr wrap="square" lIns="0" tIns="0" rIns="0" bIns="0" rtlCol="0" anchor="t"/>
          <a:lstStyle/>
          <a:p>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For training and evaluating our deep learning model, we utilize the </a:t>
            </a:r>
            <a:pPr algn="l" indent="0" marL="0">
              <a:lnSpc>
                <a:spcPts val="2400"/>
              </a:lnSpc>
              <a:buNone/>
            </a:pPr>
            <a:r>
              <a:rPr lang="en-US" sz="1600" b="1" dirty="0">
                <a:solidFill>
                  <a:srgbClr val="C9C9C0"/>
                </a:solidFill>
                <a:latin typeface="Tomorrow" pitchFamily="34" charset="0"/>
                <a:ea typeface="Tomorrow" pitchFamily="34" charset="-122"/>
                <a:cs typeface="Tomorrow" pitchFamily="34" charset="-120"/>
              </a:rPr>
              <a:t>CIFAKE dataset</a:t>
            </a:r>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 sourced from Kaggle. This dataset is specifically curated for deepfake detection tasks, containing a balanced collection of both authentic and AI-generated images.</a:t>
            </a:r>
            <a:endParaRPr lang="en-US" sz="1600" dirty="0"/>
          </a:p>
        </p:txBody>
      </p:sp>
      <p:sp>
        <p:nvSpPr>
          <p:cNvPr id="5" name="Text 2"/>
          <p:cNvSpPr/>
          <p:nvPr/>
        </p:nvSpPr>
        <p:spPr>
          <a:xfrm>
            <a:off x="793790" y="3384947"/>
            <a:ext cx="3175635" cy="382786"/>
          </a:xfrm>
          <a:prstGeom prst="rect">
            <a:avLst/>
          </a:prstGeom>
          <a:noFill/>
          <a:ln/>
        </p:spPr>
        <p:txBody>
          <a:bodyPr wrap="none" lIns="0" tIns="0" rIns="0" bIns="0" rtlCol="0" anchor="t"/>
          <a:lstStyle/>
          <a:p>
            <a:pPr algn="l" indent="0" marL="0">
              <a:lnSpc>
                <a:spcPts val="3000"/>
              </a:lnSpc>
              <a:buNone/>
            </a:pPr>
            <a:r>
              <a:rPr lang="en-US" sz="2400" dirty="0">
                <a:solidFill>
                  <a:srgbClr val="EDEDE8"/>
                </a:solidFill>
                <a:latin typeface="Tomorrow Semi Bold" pitchFamily="34" charset="0"/>
                <a:ea typeface="Tomorrow Semi Bold" pitchFamily="34" charset="-122"/>
                <a:cs typeface="Tomorrow Semi Bold" pitchFamily="34" charset="-120"/>
              </a:rPr>
              <a:t>Dataset Distribution:</a:t>
            </a:r>
            <a:endParaRPr lang="en-US" sz="2400" dirty="0"/>
          </a:p>
        </p:txBody>
      </p:sp>
      <p:sp>
        <p:nvSpPr>
          <p:cNvPr id="6" name="Text 3"/>
          <p:cNvSpPr/>
          <p:nvPr/>
        </p:nvSpPr>
        <p:spPr>
          <a:xfrm>
            <a:off x="793790" y="3951446"/>
            <a:ext cx="3529251" cy="2236232"/>
          </a:xfrm>
          <a:prstGeom prst="rect">
            <a:avLst/>
          </a:prstGeom>
          <a:noFill/>
          <a:ln/>
        </p:spPr>
        <p:txBody>
          <a:bodyPr wrap="square" lIns="0" tIns="0" rIns="0" bIns="0" rtlCol="0" anchor="t"/>
          <a:lstStyle/>
          <a:p>
            <a:pPr algn="l" marL="342900" indent="-342900">
              <a:lnSpc>
                <a:spcPts val="2400"/>
              </a:lnSpc>
              <a:buSzPct val="100000"/>
              <a:buChar char="•"/>
            </a:pPr>
            <a:r>
              <a:rPr lang="en-US" sz="1600" b="1" dirty="0">
                <a:solidFill>
                  <a:srgbClr val="C9C9C0"/>
                </a:solidFill>
                <a:latin typeface="Tomorrow" pitchFamily="34" charset="0"/>
                <a:ea typeface="Tomorrow" pitchFamily="34" charset="-122"/>
                <a:cs typeface="Tomorrow" pitchFamily="34" charset="-120"/>
              </a:rPr>
              <a:t>Training Images:</a:t>
            </a:r>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 100,000 images, providing extensive data for model learning.</a:t>
            </a:r>
            <a:endParaRPr lang="en-US" sz="1600" dirty="0"/>
          </a:p>
          <a:p>
            <a:pPr algn="l" marL="342900" indent="-342900">
              <a:lnSpc>
                <a:spcPts val="2400"/>
              </a:lnSpc>
              <a:buSzPct val="100000"/>
              <a:buChar char="•"/>
            </a:pPr>
            <a:r>
              <a:rPr lang="en-US" sz="1600" b="1" dirty="0">
                <a:solidFill>
                  <a:srgbClr val="C9C9C0"/>
                </a:solidFill>
                <a:latin typeface="Tomorrow" pitchFamily="34" charset="0"/>
                <a:ea typeface="Tomorrow" pitchFamily="34" charset="-122"/>
                <a:cs typeface="Tomorrow" pitchFamily="34" charset="-120"/>
              </a:rPr>
              <a:t>Testing Images:</a:t>
            </a:r>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 20,000 images, used for rigorous evaluation of model performance and generalization.</a:t>
            </a:r>
            <a:endParaRPr lang="en-US" sz="1600" dirty="0"/>
          </a:p>
        </p:txBody>
      </p:sp>
      <p:sp>
        <p:nvSpPr>
          <p:cNvPr id="7" name="Shape 4"/>
          <p:cNvSpPr/>
          <p:nvPr/>
        </p:nvSpPr>
        <p:spPr>
          <a:xfrm>
            <a:off x="4681657" y="3201233"/>
            <a:ext cx="3823097" cy="3050738"/>
          </a:xfrm>
          <a:prstGeom prst="roundRect">
            <a:avLst>
              <a:gd name="adj" fmla="val 1004"/>
            </a:avLst>
          </a:prstGeom>
          <a:solidFill>
            <a:srgbClr val="F98AC7"/>
          </a:solidFill>
          <a:ln/>
        </p:spPr>
      </p:sp>
      <p:sp>
        <p:nvSpPr>
          <p:cNvPr id="8" name="Text 5"/>
          <p:cNvSpPr/>
          <p:nvPr/>
        </p:nvSpPr>
        <p:spPr>
          <a:xfrm>
            <a:off x="4885730" y="3384947"/>
            <a:ext cx="3062168" cy="382786"/>
          </a:xfrm>
          <a:prstGeom prst="rect">
            <a:avLst/>
          </a:prstGeom>
          <a:noFill/>
          <a:ln/>
        </p:spPr>
        <p:txBody>
          <a:bodyPr wrap="none" lIns="0" tIns="0" rIns="0" bIns="0" rtlCol="0" anchor="t"/>
          <a:lstStyle/>
          <a:p>
            <a:pPr algn="l" indent="0" marL="0">
              <a:lnSpc>
                <a:spcPts val="3000"/>
              </a:lnSpc>
              <a:buNone/>
            </a:pPr>
            <a:r>
              <a:rPr lang="en-US" sz="2400" dirty="0">
                <a:solidFill>
                  <a:srgbClr val="000000"/>
                </a:solidFill>
                <a:latin typeface="Tomorrow Semi Bold" pitchFamily="34" charset="0"/>
                <a:ea typeface="Tomorrow Semi Bold" pitchFamily="34" charset="-122"/>
                <a:cs typeface="Tomorrow Semi Bold" pitchFamily="34" charset="-120"/>
              </a:rPr>
              <a:t>Classes:</a:t>
            </a:r>
            <a:endParaRPr lang="en-US" sz="2400" dirty="0"/>
          </a:p>
        </p:txBody>
      </p:sp>
      <p:sp>
        <p:nvSpPr>
          <p:cNvPr id="9" name="Text 6"/>
          <p:cNvSpPr/>
          <p:nvPr/>
        </p:nvSpPr>
        <p:spPr>
          <a:xfrm>
            <a:off x="4885730" y="3951446"/>
            <a:ext cx="3414951" cy="1925955"/>
          </a:xfrm>
          <a:prstGeom prst="rect">
            <a:avLst/>
          </a:prstGeom>
          <a:noFill/>
          <a:ln/>
        </p:spPr>
        <p:txBody>
          <a:bodyPr wrap="square" lIns="0" tIns="0" rIns="0" bIns="0" rtlCol="0" anchor="t"/>
          <a:lstStyle/>
          <a:p>
            <a:pPr algn="l" marL="342900" indent="-342900">
              <a:lnSpc>
                <a:spcPts val="2400"/>
              </a:lnSpc>
              <a:buSzPct val="100000"/>
              <a:buChar char="•"/>
            </a:pPr>
            <a:r>
              <a:rPr lang="en-US" sz="1600" b="1" dirty="0">
                <a:solidFill>
                  <a:srgbClr val="000000"/>
                </a:solidFill>
                <a:latin typeface="Tomorrow" pitchFamily="34" charset="0"/>
                <a:ea typeface="Tomorrow" pitchFamily="34" charset="-122"/>
                <a:cs typeface="Tomorrow" pitchFamily="34" charset="-120"/>
              </a:rPr>
              <a:t>REAL images:</a:t>
            </a:r>
            <a:pPr algn="l" indent="0" marL="0">
              <a:lnSpc>
                <a:spcPts val="2400"/>
              </a:lnSpc>
              <a:buNone/>
            </a:pPr>
            <a:r>
              <a:rPr lang="en-US" sz="1600" dirty="0">
                <a:solidFill>
                  <a:srgbClr val="000000"/>
                </a:solidFill>
                <a:latin typeface="Tomorrow" pitchFamily="34" charset="0"/>
                <a:ea typeface="Tomorrow" pitchFamily="34" charset="-122"/>
                <a:cs typeface="Tomorrow" pitchFamily="34" charset="-120"/>
              </a:rPr>
              <a:t> Natural photographs, representing authentic visual content.</a:t>
            </a:r>
            <a:endParaRPr lang="en-US" sz="1600" dirty="0"/>
          </a:p>
          <a:p>
            <a:pPr algn="l" marL="342900" indent="-342900">
              <a:lnSpc>
                <a:spcPts val="2400"/>
              </a:lnSpc>
              <a:buSzPct val="100000"/>
              <a:buChar char="•"/>
            </a:pPr>
            <a:r>
              <a:rPr lang="en-US" sz="1600" b="1" dirty="0">
                <a:solidFill>
                  <a:srgbClr val="000000"/>
                </a:solidFill>
                <a:latin typeface="Tomorrow" pitchFamily="34" charset="0"/>
                <a:ea typeface="Tomorrow" pitchFamily="34" charset="-122"/>
                <a:cs typeface="Tomorrow" pitchFamily="34" charset="-120"/>
              </a:rPr>
              <a:t>FAKE images:</a:t>
            </a:r>
            <a:pPr algn="l" indent="0" marL="0">
              <a:lnSpc>
                <a:spcPts val="2400"/>
              </a:lnSpc>
              <a:buNone/>
            </a:pPr>
            <a:r>
              <a:rPr lang="en-US" sz="1600" dirty="0">
                <a:solidFill>
                  <a:srgbClr val="000000"/>
                </a:solidFill>
                <a:latin typeface="Tomorrow" pitchFamily="34" charset="0"/>
                <a:ea typeface="Tomorrow" pitchFamily="34" charset="-122"/>
                <a:cs typeface="Tomorrow" pitchFamily="34" charset="-120"/>
              </a:rPr>
              <a:t> AI-generated synthetic media, produced by advanced models.</a:t>
            </a:r>
            <a:endParaRPr lang="en-US" sz="1600" dirty="0"/>
          </a:p>
        </p:txBody>
      </p:sp>
      <p:sp>
        <p:nvSpPr>
          <p:cNvPr id="10" name="Text 7"/>
          <p:cNvSpPr/>
          <p:nvPr/>
        </p:nvSpPr>
        <p:spPr>
          <a:xfrm>
            <a:off x="793790" y="6458664"/>
            <a:ext cx="7556421" cy="930831"/>
          </a:xfrm>
          <a:prstGeom prst="rect">
            <a:avLst/>
          </a:prstGeom>
          <a:noFill/>
          <a:ln/>
        </p:spPr>
        <p:txBody>
          <a:bodyPr wrap="square" lIns="0" tIns="0" rIns="0" bIns="0" rtlCol="0" anchor="t"/>
          <a:lstStyle/>
          <a:p>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The large scale and balanced nature of the CIFAKE dataset are crucial for developing a robust and accurate deepfake detection system capable of identifying subtle artifacts in synthetic media.</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algn="l" indent="0" marL="0">
              <a:lnSpc>
                <a:spcPts val="16700"/>
              </a:lnSpc>
              <a:buNone/>
            </a:pPr>
            <a:r>
              <a:rPr lang="en-US" sz="13350" dirty="0">
                <a:solidFill>
                  <a:srgbClr val="EDEDE8"/>
                </a:solidFill>
                <a:latin typeface="Tomorrow Semi Bold" pitchFamily="34" charset="0"/>
                <a:ea typeface="Tomorrow Semi Bold" pitchFamily="34" charset="-122"/>
                <a:cs typeface="Tomorrow Semi Bold" pitchFamily="34" charset="-120"/>
              </a:rPr>
              <a:t>DEMO</a:t>
            </a:r>
            <a:endParaRPr lang="en-US" sz="13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algn="l" indent="0" marL="0">
              <a:lnSpc>
                <a:spcPts val="5550"/>
              </a:lnSpc>
              <a:buNone/>
            </a:pPr>
            <a:endParaRPr lang="en-US" sz="4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260038"/>
            <a:ext cx="4477107" cy="4660463"/>
          </a:xfrm>
          <a:prstGeom prst="rect">
            <a:avLst/>
          </a:prstGeom>
        </p:spPr>
      </p:pic>
      <p:pic>
        <p:nvPicPr>
          <p:cNvPr id="3" name="Image 1" descr="preencoded.png">    </p:cNvPr>
          <p:cNvPicPr>
            <a:picLocks noChangeAspect="1"/>
          </p:cNvPicPr>
          <p:nvPr/>
        </p:nvPicPr>
        <p:blipFill>
          <a:blip r:embed="rId2"/>
          <a:stretch>
            <a:fillRect/>
          </a:stretch>
        </p:blipFill>
        <p:spPr>
          <a:xfrm>
            <a:off x="5831919" y="1260038"/>
            <a:ext cx="3933349" cy="4290893"/>
          </a:xfrm>
          <a:prstGeom prst="rect">
            <a:avLst/>
          </a:prstGeom>
        </p:spPr>
      </p:pic>
      <p:sp>
        <p:nvSpPr>
          <p:cNvPr id="4" name="Text 0"/>
          <p:cNvSpPr/>
          <p:nvPr/>
        </p:nvSpPr>
        <p:spPr>
          <a:xfrm>
            <a:off x="793790" y="6515814"/>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Predicting Objects</a:t>
            </a:r>
            <a:endParaRPr lang="en-US" sz="44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396841"/>
            <a:ext cx="4189928" cy="4386858"/>
          </a:xfrm>
          <a:prstGeom prst="rect">
            <a:avLst/>
          </a:prstGeom>
        </p:spPr>
      </p:pic>
      <p:pic>
        <p:nvPicPr>
          <p:cNvPr id="3" name="Image 1" descr="preencoded.png">    </p:cNvPr>
          <p:cNvPicPr>
            <a:picLocks noChangeAspect="1"/>
          </p:cNvPicPr>
          <p:nvPr/>
        </p:nvPicPr>
        <p:blipFill>
          <a:blip r:embed="rId2"/>
          <a:stretch>
            <a:fillRect/>
          </a:stretch>
        </p:blipFill>
        <p:spPr>
          <a:xfrm>
            <a:off x="5831919" y="1396841"/>
            <a:ext cx="4489252" cy="4207431"/>
          </a:xfrm>
          <a:prstGeom prst="rect">
            <a:avLst/>
          </a:prstGeom>
        </p:spPr>
      </p:pic>
      <p:sp>
        <p:nvSpPr>
          <p:cNvPr id="4" name="Text 0"/>
          <p:cNvSpPr/>
          <p:nvPr/>
        </p:nvSpPr>
        <p:spPr>
          <a:xfrm>
            <a:off x="793790" y="63790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Predicting Objects</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92825"/>
            <a:ext cx="3809286" cy="460772"/>
          </a:xfrm>
          <a:prstGeom prst="rect">
            <a:avLst/>
          </a:prstGeom>
          <a:noFill/>
          <a:ln/>
        </p:spPr>
        <p:txBody>
          <a:bodyPr wrap="none" lIns="0" tIns="0" rIns="0" bIns="0" rtlCol="0" anchor="t"/>
          <a:lstStyle/>
          <a:p>
            <a:pPr algn="l" indent="0" marL="0">
              <a:lnSpc>
                <a:spcPts val="3600"/>
              </a:lnSpc>
              <a:buNone/>
            </a:pPr>
            <a:r>
              <a:rPr lang="en-US" sz="2900" dirty="0">
                <a:solidFill>
                  <a:srgbClr val="EDEDE8"/>
                </a:solidFill>
                <a:latin typeface="Tomorrow Semi Bold" pitchFamily="34" charset="0"/>
                <a:ea typeface="Tomorrow Semi Bold" pitchFamily="34" charset="-122"/>
                <a:cs typeface="Tomorrow Semi Bold" pitchFamily="34" charset="-120"/>
              </a:rPr>
              <a:t>Presentation Outline</a:t>
            </a:r>
            <a:endParaRPr lang="en-US" sz="2900" dirty="0"/>
          </a:p>
        </p:txBody>
      </p:sp>
      <p:pic>
        <p:nvPicPr>
          <p:cNvPr id="3" name="Image 0" descr="preencoded.png">    </p:cNvPr>
          <p:cNvPicPr>
            <a:picLocks noChangeAspect="1"/>
          </p:cNvPicPr>
          <p:nvPr/>
        </p:nvPicPr>
        <p:blipFill>
          <a:blip r:embed="rId1"/>
          <a:stretch>
            <a:fillRect/>
          </a:stretch>
        </p:blipFill>
        <p:spPr>
          <a:xfrm>
            <a:off x="793790" y="1345168"/>
            <a:ext cx="737116" cy="737116"/>
          </a:xfrm>
          <a:prstGeom prst="rect">
            <a:avLst/>
          </a:prstGeom>
        </p:spPr>
      </p:pic>
      <p:sp>
        <p:nvSpPr>
          <p:cNvPr id="4" name="Text 1"/>
          <p:cNvSpPr/>
          <p:nvPr/>
        </p:nvSpPr>
        <p:spPr>
          <a:xfrm>
            <a:off x="1626632" y="1345168"/>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Introduction</a:t>
            </a:r>
            <a:endParaRPr lang="en-US" sz="1700" dirty="0"/>
          </a:p>
        </p:txBody>
      </p:sp>
      <p:pic>
        <p:nvPicPr>
          <p:cNvPr id="5" name="Image 1" descr="preencoded.png">    </p:cNvPr>
          <p:cNvPicPr>
            <a:picLocks noChangeAspect="1"/>
          </p:cNvPicPr>
          <p:nvPr/>
        </p:nvPicPr>
        <p:blipFill>
          <a:blip r:embed="rId2"/>
          <a:stretch>
            <a:fillRect/>
          </a:stretch>
        </p:blipFill>
        <p:spPr>
          <a:xfrm>
            <a:off x="793790" y="2229683"/>
            <a:ext cx="737116" cy="737116"/>
          </a:xfrm>
          <a:prstGeom prst="rect">
            <a:avLst/>
          </a:prstGeom>
        </p:spPr>
      </p:pic>
      <p:sp>
        <p:nvSpPr>
          <p:cNvPr id="6" name="Text 2"/>
          <p:cNvSpPr/>
          <p:nvPr/>
        </p:nvSpPr>
        <p:spPr>
          <a:xfrm>
            <a:off x="1626632" y="2229683"/>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Problem Statement</a:t>
            </a:r>
            <a:endParaRPr lang="en-US" sz="1700" dirty="0"/>
          </a:p>
        </p:txBody>
      </p:sp>
      <p:pic>
        <p:nvPicPr>
          <p:cNvPr id="7" name="Image 2" descr="preencoded.png">    </p:cNvPr>
          <p:cNvPicPr>
            <a:picLocks noChangeAspect="1"/>
          </p:cNvPicPr>
          <p:nvPr/>
        </p:nvPicPr>
        <p:blipFill>
          <a:blip r:embed="rId3"/>
          <a:stretch>
            <a:fillRect/>
          </a:stretch>
        </p:blipFill>
        <p:spPr>
          <a:xfrm>
            <a:off x="793790" y="3114199"/>
            <a:ext cx="737116" cy="737116"/>
          </a:xfrm>
          <a:prstGeom prst="rect">
            <a:avLst/>
          </a:prstGeom>
        </p:spPr>
      </p:pic>
      <p:sp>
        <p:nvSpPr>
          <p:cNvPr id="8" name="Text 3"/>
          <p:cNvSpPr/>
          <p:nvPr/>
        </p:nvSpPr>
        <p:spPr>
          <a:xfrm>
            <a:off x="1626632" y="3114199"/>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Objectives</a:t>
            </a:r>
            <a:endParaRPr lang="en-US" sz="1700" dirty="0"/>
          </a:p>
        </p:txBody>
      </p:sp>
      <p:pic>
        <p:nvPicPr>
          <p:cNvPr id="9" name="Image 3" descr="preencoded.png">    </p:cNvPr>
          <p:cNvPicPr>
            <a:picLocks noChangeAspect="1"/>
          </p:cNvPicPr>
          <p:nvPr/>
        </p:nvPicPr>
        <p:blipFill>
          <a:blip r:embed="rId4"/>
          <a:stretch>
            <a:fillRect/>
          </a:stretch>
        </p:blipFill>
        <p:spPr>
          <a:xfrm>
            <a:off x="793790" y="3998714"/>
            <a:ext cx="737116" cy="737116"/>
          </a:xfrm>
          <a:prstGeom prst="rect">
            <a:avLst/>
          </a:prstGeom>
        </p:spPr>
      </p:pic>
      <p:sp>
        <p:nvSpPr>
          <p:cNvPr id="10" name="Text 4"/>
          <p:cNvSpPr/>
          <p:nvPr/>
        </p:nvSpPr>
        <p:spPr>
          <a:xfrm>
            <a:off x="1626632" y="3998714"/>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Motivation &amp; Scope</a:t>
            </a:r>
            <a:endParaRPr lang="en-US" sz="1700" dirty="0"/>
          </a:p>
        </p:txBody>
      </p:sp>
      <p:pic>
        <p:nvPicPr>
          <p:cNvPr id="11" name="Image 4" descr="preencoded.png">    </p:cNvPr>
          <p:cNvPicPr>
            <a:picLocks noChangeAspect="1"/>
          </p:cNvPicPr>
          <p:nvPr/>
        </p:nvPicPr>
        <p:blipFill>
          <a:blip r:embed="rId5"/>
          <a:stretch>
            <a:fillRect/>
          </a:stretch>
        </p:blipFill>
        <p:spPr>
          <a:xfrm>
            <a:off x="793790" y="4883229"/>
            <a:ext cx="737116" cy="737116"/>
          </a:xfrm>
          <a:prstGeom prst="rect">
            <a:avLst/>
          </a:prstGeom>
        </p:spPr>
      </p:pic>
      <p:sp>
        <p:nvSpPr>
          <p:cNvPr id="12" name="Text 5"/>
          <p:cNvSpPr/>
          <p:nvPr/>
        </p:nvSpPr>
        <p:spPr>
          <a:xfrm>
            <a:off x="1626632" y="4883229"/>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Literature Survey</a:t>
            </a:r>
            <a:endParaRPr lang="en-US" sz="1700" dirty="0"/>
          </a:p>
        </p:txBody>
      </p:sp>
      <p:pic>
        <p:nvPicPr>
          <p:cNvPr id="13" name="Image 5" descr="preencoded.png">    </p:cNvPr>
          <p:cNvPicPr>
            <a:picLocks noChangeAspect="1"/>
          </p:cNvPicPr>
          <p:nvPr/>
        </p:nvPicPr>
        <p:blipFill>
          <a:blip r:embed="rId6"/>
          <a:stretch>
            <a:fillRect/>
          </a:stretch>
        </p:blipFill>
        <p:spPr>
          <a:xfrm>
            <a:off x="793790" y="5767745"/>
            <a:ext cx="737116" cy="737116"/>
          </a:xfrm>
          <a:prstGeom prst="rect">
            <a:avLst/>
          </a:prstGeom>
        </p:spPr>
      </p:pic>
      <p:sp>
        <p:nvSpPr>
          <p:cNvPr id="14" name="Text 6"/>
          <p:cNvSpPr/>
          <p:nvPr/>
        </p:nvSpPr>
        <p:spPr>
          <a:xfrm>
            <a:off x="1626632" y="5767745"/>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Proposed System</a:t>
            </a:r>
            <a:endParaRPr lang="en-US" sz="1700" dirty="0"/>
          </a:p>
        </p:txBody>
      </p:sp>
      <p:pic>
        <p:nvPicPr>
          <p:cNvPr id="15" name="Image 6" descr="preencoded.png">    </p:cNvPr>
          <p:cNvPicPr>
            <a:picLocks noChangeAspect="1"/>
          </p:cNvPicPr>
          <p:nvPr/>
        </p:nvPicPr>
        <p:blipFill>
          <a:blip r:embed="rId7"/>
          <a:stretch>
            <a:fillRect/>
          </a:stretch>
        </p:blipFill>
        <p:spPr>
          <a:xfrm>
            <a:off x="793790" y="6652260"/>
            <a:ext cx="737116" cy="737116"/>
          </a:xfrm>
          <a:prstGeom prst="rect">
            <a:avLst/>
          </a:prstGeom>
        </p:spPr>
      </p:pic>
      <p:sp>
        <p:nvSpPr>
          <p:cNvPr id="16" name="Text 7"/>
          <p:cNvSpPr/>
          <p:nvPr/>
        </p:nvSpPr>
        <p:spPr>
          <a:xfrm>
            <a:off x="1626632" y="6652260"/>
            <a:ext cx="2211467" cy="276344"/>
          </a:xfrm>
          <a:prstGeom prst="rect">
            <a:avLst/>
          </a:prstGeom>
          <a:noFill/>
          <a:ln/>
        </p:spPr>
        <p:txBody>
          <a:bodyPr wrap="none" lIns="0" tIns="0" rIns="0" bIns="0" rtlCol="0" anchor="t"/>
          <a:lstStyle/>
          <a:p>
            <a:pPr algn="l" indent="0" marL="0">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Dataset</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57952"/>
            <a:ext cx="8688348" cy="782479"/>
          </a:xfrm>
          <a:prstGeom prst="rect">
            <a:avLst/>
          </a:prstGeom>
          <a:noFill/>
          <a:ln/>
        </p:spPr>
        <p:txBody>
          <a:bodyPr wrap="none" lIns="0" tIns="0" rIns="0" bIns="0" rtlCol="0" anchor="t"/>
          <a:lstStyle/>
          <a:p>
            <a:pPr algn="l" indent="0" marL="0">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The Rise of Synthetic Media</a:t>
            </a:r>
            <a:endParaRPr lang="en-US" sz="4900" dirty="0"/>
          </a:p>
        </p:txBody>
      </p:sp>
      <p:sp>
        <p:nvSpPr>
          <p:cNvPr id="3" name="Text 1"/>
          <p:cNvSpPr/>
          <p:nvPr/>
        </p:nvSpPr>
        <p:spPr>
          <a:xfrm>
            <a:off x="793790" y="1830705"/>
            <a:ext cx="13042821" cy="979765"/>
          </a:xfrm>
          <a:prstGeom prst="rect">
            <a:avLst/>
          </a:prstGeom>
          <a:noFill/>
          <a:ln/>
        </p:spPr>
        <p:txBody>
          <a:bodyPr wrap="square" lIns="0" tIns="0" rIns="0" bIns="0" rtlCol="0" anchor="t"/>
          <a:lstStyle/>
          <a:p>
            <a:pPr algn="l" indent="0" marL="0">
              <a:lnSpc>
                <a:spcPts val="2550"/>
              </a:lnSpc>
              <a:buNone/>
            </a:pPr>
            <a:r>
              <a:rPr lang="en-US" sz="1750" dirty="0">
                <a:solidFill>
                  <a:srgbClr val="C9C9C0"/>
                </a:solidFill>
                <a:latin typeface="Tomorrow" pitchFamily="34" charset="0"/>
                <a:ea typeface="Tomorrow" pitchFamily="34" charset="-122"/>
                <a:cs typeface="Tomorrow" pitchFamily="34" charset="-120"/>
              </a:rPr>
              <a:t>The rapid growth of </a:t>
            </a:r>
            <a:pPr algn="l" indent="0" marL="0">
              <a:lnSpc>
                <a:spcPts val="2550"/>
              </a:lnSpc>
              <a:buNone/>
            </a:pPr>
            <a:r>
              <a:rPr lang="en-US" sz="1750" b="1" dirty="0">
                <a:solidFill>
                  <a:srgbClr val="C9C9C0"/>
                </a:solidFill>
                <a:latin typeface="Tomorrow" pitchFamily="34" charset="0"/>
                <a:ea typeface="Tomorrow" pitchFamily="34" charset="-122"/>
                <a:cs typeface="Tomorrow" pitchFamily="34" charset="-120"/>
              </a:rPr>
              <a:t>AI and Deep Learning</a:t>
            </a:r>
            <a:pPr algn="l" indent="0" marL="0">
              <a:lnSpc>
                <a:spcPts val="2550"/>
              </a:lnSpc>
              <a:buNone/>
            </a:pPr>
            <a:r>
              <a:rPr lang="en-US" sz="1750" dirty="0">
                <a:solidFill>
                  <a:srgbClr val="C9C9C0"/>
                </a:solidFill>
                <a:latin typeface="Tomorrow" pitchFamily="34" charset="0"/>
                <a:ea typeface="Tomorrow" pitchFamily="34" charset="-122"/>
                <a:cs typeface="Tomorrow" pitchFamily="34" charset="-120"/>
              </a:rPr>
              <a:t> has enabled the creation of highly realistic </a:t>
            </a:r>
            <a:pPr algn="l" indent="0" marL="0">
              <a:lnSpc>
                <a:spcPts val="2550"/>
              </a:lnSpc>
              <a:buNone/>
            </a:pPr>
            <a:r>
              <a:rPr lang="en-US" sz="1750" i="1" dirty="0">
                <a:solidFill>
                  <a:srgbClr val="C9C9C0"/>
                </a:solidFill>
                <a:latin typeface="Tomorrow" pitchFamily="34" charset="0"/>
                <a:ea typeface="Tomorrow" pitchFamily="34" charset="-122"/>
                <a:cs typeface="Tomorrow" pitchFamily="34" charset="-120"/>
              </a:rPr>
              <a:t>synthetic media</a:t>
            </a:r>
            <a:pPr algn="l" indent="0" marL="0">
              <a:lnSpc>
                <a:spcPts val="2550"/>
              </a:lnSpc>
              <a:buNone/>
            </a:pPr>
            <a:r>
              <a:rPr lang="en-US" sz="1750" dirty="0">
                <a:solidFill>
                  <a:srgbClr val="C9C9C0"/>
                </a:solidFill>
                <a:latin typeface="Tomorrow" pitchFamily="34" charset="0"/>
                <a:ea typeface="Tomorrow" pitchFamily="34" charset="-122"/>
                <a:cs typeface="Tomorrow" pitchFamily="34" charset="-120"/>
              </a:rPr>
              <a:t> — images, audio, and videos generated by machines. </a:t>
            </a:r>
            <a:pPr algn="l" indent="0" marL="0">
              <a:lnSpc>
                <a:spcPts val="2550"/>
              </a:lnSpc>
              <a:buNone/>
            </a:pPr>
            <a:r>
              <a:rPr lang="en-US" sz="1750" b="1" dirty="0">
                <a:solidFill>
                  <a:srgbClr val="C9C9C0"/>
                </a:solidFill>
                <a:latin typeface="Tomorrow" pitchFamily="34" charset="0"/>
                <a:ea typeface="Tomorrow" pitchFamily="34" charset="-122"/>
                <a:cs typeface="Tomorrow" pitchFamily="34" charset="-120"/>
              </a:rPr>
              <a:t>Deepfakes</a:t>
            </a:r>
            <a:pPr algn="l" indent="0" marL="0">
              <a:lnSpc>
                <a:spcPts val="2550"/>
              </a:lnSpc>
              <a:buNone/>
            </a:pPr>
            <a:r>
              <a:rPr lang="en-US" sz="1750" dirty="0">
                <a:solidFill>
                  <a:srgbClr val="C9C9C0"/>
                </a:solidFill>
                <a:latin typeface="Tomorrow" pitchFamily="34" charset="0"/>
                <a:ea typeface="Tomorrow" pitchFamily="34" charset="-122"/>
                <a:cs typeface="Tomorrow" pitchFamily="34" charset="-120"/>
              </a:rPr>
              <a:t> leverage sophisticated neural networks, such as Generative Adversarial Networks (GANs) and Autoencoders, to produce content that is virtually indistinguishable from authentic media.</a:t>
            </a:r>
            <a:endParaRPr lang="en-US" sz="1750" dirty="0"/>
          </a:p>
        </p:txBody>
      </p:sp>
      <p:sp>
        <p:nvSpPr>
          <p:cNvPr id="4" name="Text 2"/>
          <p:cNvSpPr/>
          <p:nvPr/>
        </p:nvSpPr>
        <p:spPr>
          <a:xfrm>
            <a:off x="793790" y="3668554"/>
            <a:ext cx="3157895" cy="340162"/>
          </a:xfrm>
          <a:prstGeom prst="rect">
            <a:avLst/>
          </a:prstGeom>
          <a:noFill/>
          <a:ln/>
        </p:spPr>
        <p:txBody>
          <a:bodyPr wrap="none" lIns="0" tIns="0" rIns="0" bIns="0" rtlCol="0" anchor="t"/>
          <a:lstStyle/>
          <a:p>
            <a:pPr algn="l" indent="0" marL="0">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Beneficial Applications</a:t>
            </a:r>
            <a:endParaRPr lang="en-US" sz="2100" dirty="0"/>
          </a:p>
        </p:txBody>
      </p:sp>
      <p:sp>
        <p:nvSpPr>
          <p:cNvPr id="5" name="Text 3"/>
          <p:cNvSpPr/>
          <p:nvPr/>
        </p:nvSpPr>
        <p:spPr>
          <a:xfrm>
            <a:off x="793790" y="4153853"/>
            <a:ext cx="4277201" cy="2292668"/>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Entertainment &amp; Film Industry (e.g., Paul Walker in Fast and Furious)</a:t>
            </a:r>
            <a:endParaRPr lang="en-US" sz="1400" dirty="0"/>
          </a:p>
          <a:p>
            <a:pPr algn="l" marL="342900" indent="-342900">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Education &amp; Training (e.g., MIT Media, Holocaust Museum in Israel)</a:t>
            </a:r>
            <a:endParaRPr lang="en-US" sz="1400" dirty="0"/>
          </a:p>
          <a:p>
            <a:pPr algn="l" marL="342900" indent="-342900">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Accessibility (e.g., Speech Impairment solutions)</a:t>
            </a:r>
            <a:endParaRPr lang="en-US" sz="1400" dirty="0"/>
          </a:p>
          <a:p>
            <a:pPr algn="l" marL="342900" indent="-342900">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Gaming (e.g., AI Avatars)</a:t>
            </a:r>
            <a:endParaRPr lang="en-US" sz="1400" dirty="0"/>
          </a:p>
          <a:p>
            <a:pPr algn="l" marL="342900" indent="-342900">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Art &amp; Creativity</a:t>
            </a:r>
            <a:endParaRPr lang="en-US" sz="1400" dirty="0"/>
          </a:p>
        </p:txBody>
      </p:sp>
      <p:pic>
        <p:nvPicPr>
          <p:cNvPr id="6" name="Image 0" descr="preencoded.png">    </p:cNvPr>
          <p:cNvPicPr>
            <a:picLocks noChangeAspect="1"/>
          </p:cNvPicPr>
          <p:nvPr/>
        </p:nvPicPr>
        <p:blipFill>
          <a:blip r:embed="rId1"/>
          <a:stretch>
            <a:fillRect/>
          </a:stretch>
        </p:blipFill>
        <p:spPr>
          <a:xfrm>
            <a:off x="6353532" y="3136940"/>
            <a:ext cx="6658213" cy="3746897"/>
          </a:xfrm>
          <a:prstGeom prst="rect">
            <a:avLst/>
          </a:prstGeom>
        </p:spPr>
      </p:pic>
      <p:sp>
        <p:nvSpPr>
          <p:cNvPr id="7" name="Text 4"/>
          <p:cNvSpPr/>
          <p:nvPr/>
        </p:nvSpPr>
        <p:spPr>
          <a:xfrm>
            <a:off x="793790" y="7210306"/>
            <a:ext cx="13042821"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Despite these advantages, Deepfakes pose significant </a:t>
            </a:r>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ethical, legal, and social risks</a:t>
            </a:r>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9620" y="634484"/>
            <a:ext cx="7604760" cy="1422321"/>
          </a:xfrm>
          <a:prstGeom prst="rect">
            <a:avLst/>
          </a:prstGeom>
          <a:noFill/>
          <a:ln/>
        </p:spPr>
        <p:txBody>
          <a:bodyPr wrap="square" lIns="0" tIns="0" rIns="0" bIns="0" rtlCol="0" anchor="t"/>
          <a:lstStyle/>
          <a:p>
            <a:pPr algn="l" indent="0" marL="0">
              <a:lnSpc>
                <a:spcPts val="5600"/>
              </a:lnSpc>
              <a:buNone/>
            </a:pPr>
            <a:r>
              <a:rPr lang="en-US" sz="4450" dirty="0">
                <a:solidFill>
                  <a:srgbClr val="EDEDE8"/>
                </a:solidFill>
                <a:latin typeface="Tomorrow Semi Bold" pitchFamily="34" charset="0"/>
                <a:ea typeface="Tomorrow Semi Bold" pitchFamily="34" charset="-122"/>
                <a:cs typeface="Tomorrow Semi Bold" pitchFamily="34" charset="-120"/>
              </a:rPr>
              <a:t>The Dark Side of Deepfakes</a:t>
            </a:r>
            <a:endParaRPr lang="en-US" sz="4450" dirty="0"/>
          </a:p>
        </p:txBody>
      </p:sp>
      <p:sp>
        <p:nvSpPr>
          <p:cNvPr id="4" name="Text 1"/>
          <p:cNvSpPr/>
          <p:nvPr/>
        </p:nvSpPr>
        <p:spPr>
          <a:xfrm>
            <a:off x="769620" y="2236589"/>
            <a:ext cx="7604760" cy="683300"/>
          </a:xfrm>
          <a:prstGeom prst="rect">
            <a:avLst/>
          </a:prstGeom>
          <a:noFill/>
          <a:ln/>
        </p:spPr>
        <p:txBody>
          <a:bodyPr wrap="square" lIns="0" tIns="0" rIns="0" bIns="0" rtlCol="0" anchor="t"/>
          <a:lstStyle/>
          <a:p>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The exponential advancement of AI and deep learning has empowered the creation of highly realistic synthetic media, commonly known as </a:t>
            </a:r>
            <a:pPr algn="l" indent="0" marL="0">
              <a:lnSpc>
                <a:spcPts val="1750"/>
              </a:lnSpc>
              <a:buNone/>
            </a:pPr>
            <a:r>
              <a:rPr lang="en-US" sz="1250" b="1" dirty="0">
                <a:solidFill>
                  <a:srgbClr val="C9C9C0"/>
                </a:solidFill>
                <a:latin typeface="Tomorrow" pitchFamily="34" charset="0"/>
                <a:ea typeface="Tomorrow" pitchFamily="34" charset="-122"/>
                <a:cs typeface="Tomorrow" pitchFamily="34" charset="-120"/>
              </a:rPr>
              <a:t>deepfakes</a:t>
            </a:r>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 While the technology has positive applications, its misuse is escalating.</a:t>
            </a:r>
            <a:endParaRPr lang="en-US" sz="1250" dirty="0"/>
          </a:p>
        </p:txBody>
      </p:sp>
      <p:sp>
        <p:nvSpPr>
          <p:cNvPr id="5" name="Shape 2"/>
          <p:cNvSpPr/>
          <p:nvPr/>
        </p:nvSpPr>
        <p:spPr>
          <a:xfrm>
            <a:off x="769620" y="3054787"/>
            <a:ext cx="7604760" cy="1160740"/>
          </a:xfrm>
          <a:prstGeom prst="roundRect">
            <a:avLst>
              <a:gd name="adj" fmla="val 9453"/>
            </a:avLst>
          </a:prstGeom>
          <a:solidFill>
            <a:srgbClr val="1D1D1B"/>
          </a:solidFill>
          <a:ln w="22860">
            <a:solidFill>
              <a:srgbClr val="555553"/>
            </a:solidFill>
            <a:prstDash val="solid"/>
          </a:ln>
        </p:spPr>
      </p:sp>
      <p:sp>
        <p:nvSpPr>
          <p:cNvPr id="6" name="Shape 3"/>
          <p:cNvSpPr/>
          <p:nvPr/>
        </p:nvSpPr>
        <p:spPr>
          <a:xfrm>
            <a:off x="746760" y="3054787"/>
            <a:ext cx="91440" cy="1160740"/>
          </a:xfrm>
          <a:prstGeom prst="roundRect">
            <a:avLst>
              <a:gd name="adj" fmla="val 27055"/>
            </a:avLst>
          </a:prstGeom>
          <a:solidFill>
            <a:srgbClr val="E1E1DF"/>
          </a:solidFill>
          <a:ln/>
        </p:spPr>
      </p:sp>
      <p:sp>
        <p:nvSpPr>
          <p:cNvPr id="7" name="Text 4"/>
          <p:cNvSpPr/>
          <p:nvPr/>
        </p:nvSpPr>
        <p:spPr>
          <a:xfrm>
            <a:off x="1025962" y="3242548"/>
            <a:ext cx="2244923" cy="257770"/>
          </a:xfrm>
          <a:prstGeom prst="rect">
            <a:avLst/>
          </a:prstGeom>
          <a:noFill/>
          <a:ln/>
        </p:spPr>
        <p:txBody>
          <a:bodyPr wrap="none" lIns="0" tIns="0" rIns="0" bIns="0" rtlCol="0" anchor="t"/>
          <a:lstStyle/>
          <a:p>
            <a:pPr algn="l" indent="0" marL="0">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Political Manipulation</a:t>
            </a:r>
            <a:endParaRPr lang="en-US" sz="1600" dirty="0"/>
          </a:p>
        </p:txBody>
      </p:sp>
      <p:sp>
        <p:nvSpPr>
          <p:cNvPr id="8" name="Text 5"/>
          <p:cNvSpPr/>
          <p:nvPr/>
        </p:nvSpPr>
        <p:spPr>
          <a:xfrm>
            <a:off x="1025962" y="3572232"/>
            <a:ext cx="7160657" cy="455533"/>
          </a:xfrm>
          <a:prstGeom prst="rect">
            <a:avLst/>
          </a:prstGeom>
          <a:noFill/>
          <a:ln/>
        </p:spPr>
        <p:txBody>
          <a:bodyPr wrap="square" lIns="0" tIns="0" rIns="0" bIns="0" rtlCol="0" anchor="t"/>
          <a:lstStyle/>
          <a:p>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Used to create deceptive content that can sway public opinion and undermine democratic processes.</a:t>
            </a:r>
            <a:endParaRPr lang="en-US" sz="1250" dirty="0"/>
          </a:p>
        </p:txBody>
      </p:sp>
      <p:sp>
        <p:nvSpPr>
          <p:cNvPr id="9" name="Shape 6"/>
          <p:cNvSpPr/>
          <p:nvPr/>
        </p:nvSpPr>
        <p:spPr>
          <a:xfrm>
            <a:off x="769620" y="4335423"/>
            <a:ext cx="7604760" cy="1160740"/>
          </a:xfrm>
          <a:prstGeom prst="roundRect">
            <a:avLst>
              <a:gd name="adj" fmla="val 9453"/>
            </a:avLst>
          </a:prstGeom>
          <a:solidFill>
            <a:srgbClr val="1D1D1B"/>
          </a:solidFill>
          <a:ln w="22860">
            <a:solidFill>
              <a:srgbClr val="555553"/>
            </a:solidFill>
            <a:prstDash val="solid"/>
          </a:ln>
        </p:spPr>
      </p:sp>
      <p:sp>
        <p:nvSpPr>
          <p:cNvPr id="10" name="Shape 7"/>
          <p:cNvSpPr/>
          <p:nvPr/>
        </p:nvSpPr>
        <p:spPr>
          <a:xfrm>
            <a:off x="746760" y="4335423"/>
            <a:ext cx="91440" cy="1160740"/>
          </a:xfrm>
          <a:prstGeom prst="roundRect">
            <a:avLst>
              <a:gd name="adj" fmla="val 27055"/>
            </a:avLst>
          </a:prstGeom>
          <a:solidFill>
            <a:srgbClr val="E1E1DF"/>
          </a:solidFill>
          <a:ln/>
        </p:spPr>
      </p:sp>
      <p:sp>
        <p:nvSpPr>
          <p:cNvPr id="11" name="Text 8"/>
          <p:cNvSpPr/>
          <p:nvPr/>
        </p:nvSpPr>
        <p:spPr>
          <a:xfrm>
            <a:off x="1025962" y="4523184"/>
            <a:ext cx="3275409" cy="257770"/>
          </a:xfrm>
          <a:prstGeom prst="rect">
            <a:avLst/>
          </a:prstGeom>
          <a:noFill/>
          <a:ln/>
        </p:spPr>
        <p:txBody>
          <a:bodyPr wrap="none" lIns="0" tIns="0" rIns="0" bIns="0" rtlCol="0" anchor="t"/>
          <a:lstStyle/>
          <a:p>
            <a:pPr algn="l" indent="0" marL="0">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Financial Fraud &amp; Identity Theft</a:t>
            </a:r>
            <a:endParaRPr lang="en-US" sz="1600" dirty="0"/>
          </a:p>
        </p:txBody>
      </p:sp>
      <p:sp>
        <p:nvSpPr>
          <p:cNvPr id="12" name="Text 9"/>
          <p:cNvSpPr/>
          <p:nvPr/>
        </p:nvSpPr>
        <p:spPr>
          <a:xfrm>
            <a:off x="1025962" y="4852868"/>
            <a:ext cx="7160657" cy="455533"/>
          </a:xfrm>
          <a:prstGeom prst="rect">
            <a:avLst/>
          </a:prstGeom>
          <a:noFill/>
          <a:ln/>
        </p:spPr>
        <p:txBody>
          <a:bodyPr wrap="square" lIns="0" tIns="0" rIns="0" bIns="0" rtlCol="0" anchor="t"/>
          <a:lstStyle/>
          <a:p>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Exploited to impersonate individuals for fraudulent financial gains and identity compromise.</a:t>
            </a:r>
            <a:endParaRPr lang="en-US" sz="1250" dirty="0"/>
          </a:p>
        </p:txBody>
      </p:sp>
      <p:sp>
        <p:nvSpPr>
          <p:cNvPr id="13" name="Shape 10"/>
          <p:cNvSpPr/>
          <p:nvPr/>
        </p:nvSpPr>
        <p:spPr>
          <a:xfrm>
            <a:off x="769620" y="5616059"/>
            <a:ext cx="7604760" cy="1160740"/>
          </a:xfrm>
          <a:prstGeom prst="roundRect">
            <a:avLst>
              <a:gd name="adj" fmla="val 9453"/>
            </a:avLst>
          </a:prstGeom>
          <a:solidFill>
            <a:srgbClr val="1D1D1B"/>
          </a:solidFill>
          <a:ln w="22860">
            <a:solidFill>
              <a:srgbClr val="555553"/>
            </a:solidFill>
            <a:prstDash val="solid"/>
          </a:ln>
        </p:spPr>
      </p:sp>
      <p:sp>
        <p:nvSpPr>
          <p:cNvPr id="14" name="Shape 11"/>
          <p:cNvSpPr/>
          <p:nvPr/>
        </p:nvSpPr>
        <p:spPr>
          <a:xfrm>
            <a:off x="746760" y="5616059"/>
            <a:ext cx="91440" cy="1160740"/>
          </a:xfrm>
          <a:prstGeom prst="roundRect">
            <a:avLst>
              <a:gd name="adj" fmla="val 27055"/>
            </a:avLst>
          </a:prstGeom>
          <a:solidFill>
            <a:srgbClr val="E1E1DF"/>
          </a:solidFill>
          <a:ln/>
        </p:spPr>
      </p:sp>
      <p:sp>
        <p:nvSpPr>
          <p:cNvPr id="15" name="Text 12"/>
          <p:cNvSpPr/>
          <p:nvPr/>
        </p:nvSpPr>
        <p:spPr>
          <a:xfrm>
            <a:off x="1025962" y="5803821"/>
            <a:ext cx="2621161" cy="257770"/>
          </a:xfrm>
          <a:prstGeom prst="rect">
            <a:avLst/>
          </a:prstGeom>
          <a:noFill/>
          <a:ln/>
        </p:spPr>
        <p:txBody>
          <a:bodyPr wrap="none" lIns="0" tIns="0" rIns="0" bIns="0" rtlCol="0" anchor="t"/>
          <a:lstStyle/>
          <a:p>
            <a:pPr algn="l" indent="0" marL="0">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Non-Consensual Content</a:t>
            </a:r>
            <a:endParaRPr lang="en-US" sz="1600" dirty="0"/>
          </a:p>
        </p:txBody>
      </p:sp>
      <p:sp>
        <p:nvSpPr>
          <p:cNvPr id="16" name="Text 13"/>
          <p:cNvSpPr/>
          <p:nvPr/>
        </p:nvSpPr>
        <p:spPr>
          <a:xfrm>
            <a:off x="1025962" y="6133505"/>
            <a:ext cx="7160657" cy="455533"/>
          </a:xfrm>
          <a:prstGeom prst="rect">
            <a:avLst/>
          </a:prstGeom>
          <a:noFill/>
          <a:ln/>
        </p:spPr>
        <p:txBody>
          <a:bodyPr wrap="square" lIns="0" tIns="0" rIns="0" bIns="0" rtlCol="0" anchor="t"/>
          <a:lstStyle/>
          <a:p>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Fabrication of explicit or defamatory content without consent, leading to severe personal and reputational damage.</a:t>
            </a:r>
            <a:endParaRPr lang="en-US" sz="1250" dirty="0"/>
          </a:p>
        </p:txBody>
      </p:sp>
      <p:sp>
        <p:nvSpPr>
          <p:cNvPr id="17" name="Text 14"/>
          <p:cNvSpPr/>
          <p:nvPr/>
        </p:nvSpPr>
        <p:spPr>
          <a:xfrm>
            <a:off x="769620" y="6911697"/>
            <a:ext cx="7604760" cy="683300"/>
          </a:xfrm>
          <a:prstGeom prst="rect">
            <a:avLst/>
          </a:prstGeom>
          <a:noFill/>
          <a:ln/>
        </p:spPr>
        <p:txBody>
          <a:bodyPr wrap="square" lIns="0" tIns="0" rIns="0" bIns="0" rtlCol="0" anchor="t"/>
          <a:lstStyle/>
          <a:p>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The sophistication of deepfakes renders </a:t>
            </a:r>
            <a:pPr algn="l" indent="0" marL="0">
              <a:lnSpc>
                <a:spcPts val="1750"/>
              </a:lnSpc>
              <a:buNone/>
            </a:pPr>
            <a:r>
              <a:rPr lang="en-US" sz="1250" b="1" dirty="0">
                <a:solidFill>
                  <a:srgbClr val="C9C9C0"/>
                </a:solidFill>
                <a:latin typeface="Tomorrow" pitchFamily="34" charset="0"/>
                <a:ea typeface="Tomorrow" pitchFamily="34" charset="-122"/>
                <a:cs typeface="Tomorrow" pitchFamily="34" charset="-120"/>
              </a:rPr>
              <a:t>traditional detection methods insufficient</a:t>
            </a:r>
            <a:pPr algn="l" indent="0" marL="0">
              <a:lnSpc>
                <a:spcPts val="1750"/>
              </a:lnSpc>
              <a:buNone/>
            </a:pPr>
            <a:r>
              <a:rPr lang="en-US" sz="1250" dirty="0">
                <a:solidFill>
                  <a:srgbClr val="C9C9C0"/>
                </a:solidFill>
                <a:latin typeface="Tomorrow" pitchFamily="34" charset="0"/>
                <a:ea typeface="Tomorrow" pitchFamily="34" charset="-122"/>
                <a:cs typeface="Tomorrow" pitchFamily="34" charset="-120"/>
              </a:rPr>
              <a:t>, making it increasingly difficult for individuals and systems to distinguish authentic media from fabricated content.</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13617"/>
            <a:ext cx="7556421" cy="1956435"/>
          </a:xfrm>
          <a:prstGeom prst="rect">
            <a:avLst/>
          </a:prstGeom>
          <a:noFill/>
          <a:ln/>
        </p:spPr>
        <p:txBody>
          <a:bodyPr wrap="square" lIns="0" tIns="0" rIns="0" bIns="0" rtlCol="0" anchor="t"/>
          <a:lstStyle/>
          <a:p>
            <a:pPr algn="l" indent="0" marL="0">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Problem Statement</a:t>
            </a:r>
            <a:endParaRPr lang="en-US" sz="6150" dirty="0"/>
          </a:p>
        </p:txBody>
      </p:sp>
      <p:sp>
        <p:nvSpPr>
          <p:cNvPr id="4" name="Text 1"/>
          <p:cNvSpPr/>
          <p:nvPr/>
        </p:nvSpPr>
        <p:spPr>
          <a:xfrm>
            <a:off x="1133951" y="3865364"/>
            <a:ext cx="7216259" cy="1088708"/>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"To design and implement a deep learning-based system capable of analyzing digital images and classifying them as either real or synthetically generated media."</a:t>
            </a:r>
            <a:endParaRPr lang="en-US" sz="1750" dirty="0"/>
          </a:p>
        </p:txBody>
      </p:sp>
      <p:sp>
        <p:nvSpPr>
          <p:cNvPr id="5" name="Shape 2"/>
          <p:cNvSpPr/>
          <p:nvPr/>
        </p:nvSpPr>
        <p:spPr>
          <a:xfrm>
            <a:off x="793790" y="3610213"/>
            <a:ext cx="30480" cy="1599009"/>
          </a:xfrm>
          <a:prstGeom prst="rect">
            <a:avLst/>
          </a:prstGeom>
          <a:solidFill>
            <a:srgbClr val="E1E1DF"/>
          </a:solidFill>
          <a:ln/>
        </p:spPr>
      </p:sp>
      <p:sp>
        <p:nvSpPr>
          <p:cNvPr id="6" name="Text 3"/>
          <p:cNvSpPr/>
          <p:nvPr/>
        </p:nvSpPr>
        <p:spPr>
          <a:xfrm>
            <a:off x="793790" y="546437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This project addresses the critical need for robust tools to combat the proliferation of malicious synthetic media. By developing an effective detection system, we aim to contribute to digital trust and media integrity in an age where visual evidence can be easily manipulated.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38238"/>
            <a:ext cx="6260425" cy="782479"/>
          </a:xfrm>
          <a:prstGeom prst="rect">
            <a:avLst/>
          </a:prstGeom>
          <a:noFill/>
          <a:ln/>
        </p:spPr>
        <p:txBody>
          <a:bodyPr wrap="none" lIns="0" tIns="0" rIns="0" bIns="0" rtlCol="0" anchor="t"/>
          <a:lstStyle/>
          <a:p>
            <a:pPr algn="l" indent="0" marL="0">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Project Objectives</a:t>
            </a:r>
            <a:endParaRPr lang="en-US" sz="4900" dirty="0"/>
          </a:p>
        </p:txBody>
      </p:sp>
      <p:sp>
        <p:nvSpPr>
          <p:cNvPr id="4" name="Shape 1"/>
          <p:cNvSpPr/>
          <p:nvPr/>
        </p:nvSpPr>
        <p:spPr>
          <a:xfrm>
            <a:off x="6280190" y="2138363"/>
            <a:ext cx="408265" cy="408265"/>
          </a:xfrm>
          <a:prstGeom prst="roundRect">
            <a:avLst>
              <a:gd name="adj" fmla="val 6667"/>
            </a:avLst>
          </a:prstGeom>
          <a:solidFill>
            <a:srgbClr val="3C3C3A"/>
          </a:solidFill>
          <a:ln/>
        </p:spPr>
      </p:sp>
      <p:sp>
        <p:nvSpPr>
          <p:cNvPr id="5" name="Text 2"/>
          <p:cNvSpPr/>
          <p:nvPr/>
        </p:nvSpPr>
        <p:spPr>
          <a:xfrm>
            <a:off x="6348174" y="2172355"/>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1</a:t>
            </a:r>
            <a:endParaRPr lang="en-US" sz="2100" dirty="0"/>
          </a:p>
        </p:txBody>
      </p:sp>
      <p:sp>
        <p:nvSpPr>
          <p:cNvPr id="6" name="Text 3"/>
          <p:cNvSpPr/>
          <p:nvPr/>
        </p:nvSpPr>
        <p:spPr>
          <a:xfrm>
            <a:off x="6833592" y="2200632"/>
            <a:ext cx="4013954" cy="283488"/>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Deep Learning Model Development</a:t>
            </a:r>
            <a:endParaRPr lang="en-US" sz="1750" dirty="0"/>
          </a:p>
        </p:txBody>
      </p:sp>
      <p:sp>
        <p:nvSpPr>
          <p:cNvPr id="7" name="Text 4"/>
          <p:cNvSpPr/>
          <p:nvPr/>
        </p:nvSpPr>
        <p:spPr>
          <a:xfrm>
            <a:off x="6833592" y="2571155"/>
            <a:ext cx="7003018"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To design and implement a deep learning model capable of detecting synthetic media with high accuracy using diverse, real-world datasets.</a:t>
            </a:r>
            <a:endParaRPr lang="en-US" sz="1400" dirty="0"/>
          </a:p>
        </p:txBody>
      </p:sp>
      <p:sp>
        <p:nvSpPr>
          <p:cNvPr id="8" name="Shape 5"/>
          <p:cNvSpPr/>
          <p:nvPr/>
        </p:nvSpPr>
        <p:spPr>
          <a:xfrm>
            <a:off x="6280190" y="3383875"/>
            <a:ext cx="408265" cy="408265"/>
          </a:xfrm>
          <a:prstGeom prst="roundRect">
            <a:avLst>
              <a:gd name="adj" fmla="val 6667"/>
            </a:avLst>
          </a:prstGeom>
          <a:solidFill>
            <a:srgbClr val="3C3C3A"/>
          </a:solidFill>
          <a:ln/>
        </p:spPr>
      </p:sp>
      <p:sp>
        <p:nvSpPr>
          <p:cNvPr id="9" name="Text 6"/>
          <p:cNvSpPr/>
          <p:nvPr/>
        </p:nvSpPr>
        <p:spPr>
          <a:xfrm>
            <a:off x="6348174" y="3417868"/>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2</a:t>
            </a:r>
            <a:endParaRPr lang="en-US" sz="2100" dirty="0"/>
          </a:p>
        </p:txBody>
      </p:sp>
      <p:sp>
        <p:nvSpPr>
          <p:cNvPr id="10" name="Text 7"/>
          <p:cNvSpPr/>
          <p:nvPr/>
        </p:nvSpPr>
        <p:spPr>
          <a:xfrm>
            <a:off x="6833592" y="3446145"/>
            <a:ext cx="2517458" cy="283488"/>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Comparative Analysis</a:t>
            </a:r>
            <a:endParaRPr lang="en-US" sz="1750" dirty="0"/>
          </a:p>
        </p:txBody>
      </p:sp>
      <p:sp>
        <p:nvSpPr>
          <p:cNvPr id="11" name="Text 8"/>
          <p:cNvSpPr/>
          <p:nvPr/>
        </p:nvSpPr>
        <p:spPr>
          <a:xfrm>
            <a:off x="6833592" y="3816668"/>
            <a:ext cx="7003018" cy="783669"/>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To conduct a comprehensive comparative study of various techniques for deepfake detection, including Convolutional Neural Networks (CNNs), Long Short-Term Memory networks (LSTMs), Transformers, and frequency-domain analysis.</a:t>
            </a:r>
            <a:endParaRPr lang="en-US" sz="1400" dirty="0"/>
          </a:p>
        </p:txBody>
      </p:sp>
      <p:sp>
        <p:nvSpPr>
          <p:cNvPr id="12" name="Shape 9"/>
          <p:cNvSpPr/>
          <p:nvPr/>
        </p:nvSpPr>
        <p:spPr>
          <a:xfrm>
            <a:off x="6280190" y="4890611"/>
            <a:ext cx="408265" cy="408265"/>
          </a:xfrm>
          <a:prstGeom prst="roundRect">
            <a:avLst>
              <a:gd name="adj" fmla="val 6667"/>
            </a:avLst>
          </a:prstGeom>
          <a:solidFill>
            <a:srgbClr val="3C3C3A"/>
          </a:solidFill>
          <a:ln/>
        </p:spPr>
      </p:sp>
      <p:sp>
        <p:nvSpPr>
          <p:cNvPr id="13" name="Text 10"/>
          <p:cNvSpPr/>
          <p:nvPr/>
        </p:nvSpPr>
        <p:spPr>
          <a:xfrm>
            <a:off x="6348174" y="4924604"/>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3</a:t>
            </a:r>
            <a:endParaRPr lang="en-US" sz="2100" dirty="0"/>
          </a:p>
        </p:txBody>
      </p:sp>
      <p:sp>
        <p:nvSpPr>
          <p:cNvPr id="14" name="Text 11"/>
          <p:cNvSpPr/>
          <p:nvPr/>
        </p:nvSpPr>
        <p:spPr>
          <a:xfrm>
            <a:off x="6833592" y="4952881"/>
            <a:ext cx="3932039" cy="283488"/>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Functional Prototype Construction</a:t>
            </a:r>
            <a:endParaRPr lang="en-US" sz="1750" dirty="0"/>
          </a:p>
        </p:txBody>
      </p:sp>
      <p:sp>
        <p:nvSpPr>
          <p:cNvPr id="15" name="Text 12"/>
          <p:cNvSpPr/>
          <p:nvPr/>
        </p:nvSpPr>
        <p:spPr>
          <a:xfrm>
            <a:off x="6833592" y="5323403"/>
            <a:ext cx="7003018"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To build a functional prototype system demonstrating real-time image/video authentication capabilities.</a:t>
            </a:r>
            <a:endParaRPr lang="en-US" sz="1400" dirty="0"/>
          </a:p>
        </p:txBody>
      </p:sp>
      <p:sp>
        <p:nvSpPr>
          <p:cNvPr id="16" name="Shape 13"/>
          <p:cNvSpPr/>
          <p:nvPr/>
        </p:nvSpPr>
        <p:spPr>
          <a:xfrm>
            <a:off x="6280190" y="6136124"/>
            <a:ext cx="408265" cy="408265"/>
          </a:xfrm>
          <a:prstGeom prst="roundRect">
            <a:avLst>
              <a:gd name="adj" fmla="val 6667"/>
            </a:avLst>
          </a:prstGeom>
          <a:solidFill>
            <a:srgbClr val="3C3C3A"/>
          </a:solidFill>
          <a:ln/>
        </p:spPr>
      </p:sp>
      <p:sp>
        <p:nvSpPr>
          <p:cNvPr id="17" name="Text 14"/>
          <p:cNvSpPr/>
          <p:nvPr/>
        </p:nvSpPr>
        <p:spPr>
          <a:xfrm>
            <a:off x="6348174" y="6170116"/>
            <a:ext cx="272177" cy="340162"/>
          </a:xfrm>
          <a:prstGeom prst="rect">
            <a:avLst/>
          </a:prstGeom>
          <a:noFill/>
          <a:ln/>
        </p:spPr>
        <p:txBody>
          <a:bodyPr wrap="none" lIns="0" tIns="0" rIns="0" bIns="0" rtlCol="0" anchor="t"/>
          <a:lstStyle/>
          <a:p>
            <a:pPr algn="ctr" indent="0" marL="0">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4</a:t>
            </a:r>
            <a:endParaRPr lang="en-US" sz="2100" dirty="0"/>
          </a:p>
        </p:txBody>
      </p:sp>
      <p:sp>
        <p:nvSpPr>
          <p:cNvPr id="18" name="Text 15"/>
          <p:cNvSpPr/>
          <p:nvPr/>
        </p:nvSpPr>
        <p:spPr>
          <a:xfrm>
            <a:off x="6833592" y="6198394"/>
            <a:ext cx="3643789" cy="283488"/>
          </a:xfrm>
          <a:prstGeom prst="rect">
            <a:avLst/>
          </a:prstGeom>
          <a:noFill/>
          <a:ln/>
        </p:spPr>
        <p:txBody>
          <a:bodyPr wrap="none" lIns="0" tIns="0" rIns="0" bIns="0" rtlCol="0" anchor="t"/>
          <a:lstStyle/>
          <a:p>
            <a:pPr algn="l" indent="0" marL="0">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Challenges and Future Potential</a:t>
            </a:r>
            <a:endParaRPr lang="en-US" sz="1750" dirty="0"/>
          </a:p>
        </p:txBody>
      </p:sp>
      <p:sp>
        <p:nvSpPr>
          <p:cNvPr id="19" name="Text 16"/>
          <p:cNvSpPr/>
          <p:nvPr/>
        </p:nvSpPr>
        <p:spPr>
          <a:xfrm>
            <a:off x="6833592" y="6568916"/>
            <a:ext cx="7003018"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To analyze the inherent challenges, current limitations, and future potential of advanced deepfake detection systems.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78957"/>
            <a:ext cx="7825502" cy="978218"/>
          </a:xfrm>
          <a:prstGeom prst="rect">
            <a:avLst/>
          </a:prstGeom>
          <a:noFill/>
          <a:ln/>
        </p:spPr>
        <p:txBody>
          <a:bodyPr wrap="none" lIns="0" tIns="0" rIns="0" bIns="0" rtlCol="0" anchor="t"/>
          <a:lstStyle/>
          <a:p>
            <a:pPr algn="l" indent="0" marL="0">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Motivation &amp; Scope</a:t>
            </a:r>
            <a:endParaRPr lang="en-US" sz="6150" dirty="0"/>
          </a:p>
        </p:txBody>
      </p:sp>
      <p:sp>
        <p:nvSpPr>
          <p:cNvPr id="3" name="Text 1"/>
          <p:cNvSpPr/>
          <p:nvPr/>
        </p:nvSpPr>
        <p:spPr>
          <a:xfrm>
            <a:off x="793790" y="272415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Motivation</a:t>
            </a:r>
            <a:endParaRPr lang="en-US" sz="2650" dirty="0"/>
          </a:p>
        </p:txBody>
      </p:sp>
      <p:sp>
        <p:nvSpPr>
          <p:cNvPr id="4" name="Text 2"/>
          <p:cNvSpPr/>
          <p:nvPr/>
        </p:nvSpPr>
        <p:spPr>
          <a:xfrm>
            <a:off x="793790" y="3376255"/>
            <a:ext cx="6244709" cy="2177415"/>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The rapid growth of synthetic media technologies has introduced significant challenges in verifying digital authenticity. Fake media can be effectively misused for political manipulation, financial fraud, and the dissemination of social misinformation, eroding trust in digital content.</a:t>
            </a:r>
            <a:endParaRPr lang="en-US" sz="1750" dirty="0"/>
          </a:p>
        </p:txBody>
      </p:sp>
      <p:sp>
        <p:nvSpPr>
          <p:cNvPr id="5" name="Text 3"/>
          <p:cNvSpPr/>
          <p:nvPr/>
        </p:nvSpPr>
        <p:spPr>
          <a:xfrm>
            <a:off x="793790" y="5757743"/>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9C9C0"/>
                </a:solidFill>
                <a:latin typeface="Tomorrow" pitchFamily="34" charset="0"/>
                <a:ea typeface="Tomorrow" pitchFamily="34" charset="-122"/>
                <a:cs typeface="Tomorrow" pitchFamily="34" charset="-120"/>
              </a:rPr>
              <a:t>This project is motivated by the urgent need to develop robust defense mechanisms against such threats, safeguarding information integrity and public perception.</a:t>
            </a:r>
            <a:endParaRPr lang="en-US" sz="1750" dirty="0"/>
          </a:p>
        </p:txBody>
      </p:sp>
      <p:sp>
        <p:nvSpPr>
          <p:cNvPr id="6" name="Shape 4"/>
          <p:cNvSpPr/>
          <p:nvPr/>
        </p:nvSpPr>
        <p:spPr>
          <a:xfrm>
            <a:off x="7436168" y="2497336"/>
            <a:ext cx="6571417" cy="4553188"/>
          </a:xfrm>
          <a:prstGeom prst="roundRect">
            <a:avLst>
              <a:gd name="adj" fmla="val 747"/>
            </a:avLst>
          </a:prstGeom>
          <a:solidFill>
            <a:srgbClr val="F98AC7"/>
          </a:solidFill>
          <a:ln/>
        </p:spPr>
      </p:sp>
      <p:sp>
        <p:nvSpPr>
          <p:cNvPr id="7" name="Text 5"/>
          <p:cNvSpPr/>
          <p:nvPr/>
        </p:nvSpPr>
        <p:spPr>
          <a:xfrm>
            <a:off x="7662982" y="272415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000000"/>
                </a:solidFill>
                <a:latin typeface="Tomorrow Semi Bold" pitchFamily="34" charset="0"/>
                <a:ea typeface="Tomorrow Semi Bold" pitchFamily="34" charset="-122"/>
                <a:cs typeface="Tomorrow Semi Bold" pitchFamily="34" charset="-120"/>
              </a:rPr>
              <a:t>Scope</a:t>
            </a:r>
            <a:endParaRPr lang="en-US" sz="2650" dirty="0"/>
          </a:p>
        </p:txBody>
      </p:sp>
      <p:sp>
        <p:nvSpPr>
          <p:cNvPr id="8" name="Text 6"/>
          <p:cNvSpPr/>
          <p:nvPr/>
        </p:nvSpPr>
        <p:spPr>
          <a:xfrm>
            <a:off x="7662982" y="3376255"/>
            <a:ext cx="6117788" cy="217741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Tomorrow" pitchFamily="34" charset="0"/>
                <a:ea typeface="Tomorrow" pitchFamily="34" charset="-122"/>
                <a:cs typeface="Tomorrow" pitchFamily="34" charset="-120"/>
              </a:rPr>
              <a:t>This project aims to develop a prototype detection system primarily focused on image-level classification of synthetic media. The scope is specifically limited to deep learning-based visual analysis, with an emphasis on identifying subtle artifacts and inconsistencies unique to AI-generated images.</a:t>
            </a:r>
            <a:endParaRPr lang="en-US" sz="1750" dirty="0"/>
          </a:p>
        </p:txBody>
      </p:sp>
      <p:sp>
        <p:nvSpPr>
          <p:cNvPr id="9" name="Text 7"/>
          <p:cNvSpPr/>
          <p:nvPr/>
        </p:nvSpPr>
        <p:spPr>
          <a:xfrm>
            <a:off x="7662982" y="5757743"/>
            <a:ext cx="6117788"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Tomorrow" pitchFamily="34" charset="0"/>
                <a:ea typeface="Tomorrow" pitchFamily="34" charset="-122"/>
                <a:cs typeface="Tomorrow" pitchFamily="34" charset="-120"/>
              </a:rPr>
              <a:t>Future extensions might include video and audio analysis, but the initial focus remains on static images.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56680"/>
            <a:ext cx="12672298" cy="782479"/>
          </a:xfrm>
          <a:prstGeom prst="rect">
            <a:avLst/>
          </a:prstGeom>
          <a:noFill/>
          <a:ln/>
        </p:spPr>
        <p:txBody>
          <a:bodyPr wrap="none" lIns="0" tIns="0" rIns="0" bIns="0" rtlCol="0" anchor="t"/>
          <a:lstStyle/>
          <a:p>
            <a:pPr algn="l" indent="0" marL="0">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Literature Survey: Detection Techniques</a:t>
            </a:r>
            <a:endParaRPr lang="en-US" sz="4900" dirty="0"/>
          </a:p>
        </p:txBody>
      </p:sp>
      <p:sp>
        <p:nvSpPr>
          <p:cNvPr id="3" name="Text 1"/>
          <p:cNvSpPr/>
          <p:nvPr/>
        </p:nvSpPr>
        <p:spPr>
          <a:xfrm>
            <a:off x="793790" y="2129433"/>
            <a:ext cx="13042821"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Our research involved a comprehensive review of existing deepfake detection methods, highlighting various approaches and their respective performance.</a:t>
            </a:r>
            <a:endParaRPr lang="en-US" sz="1400" dirty="0"/>
          </a:p>
        </p:txBody>
      </p:sp>
      <p:sp>
        <p:nvSpPr>
          <p:cNvPr id="4" name="Shape 2"/>
          <p:cNvSpPr/>
          <p:nvPr/>
        </p:nvSpPr>
        <p:spPr>
          <a:xfrm>
            <a:off x="793790" y="2815114"/>
            <a:ext cx="13042821" cy="4357688"/>
          </a:xfrm>
          <a:prstGeom prst="roundRect">
            <a:avLst>
              <a:gd name="adj" fmla="val 625"/>
            </a:avLst>
          </a:prstGeom>
          <a:noFill/>
          <a:ln w="7620">
            <a:solidFill>
              <a:srgbClr val="FFFFFF">
                <a:alpha val="24000"/>
              </a:srgbClr>
            </a:solidFill>
            <a:prstDash val="solid"/>
          </a:ln>
        </p:spPr>
      </p:sp>
      <p:sp>
        <p:nvSpPr>
          <p:cNvPr id="5" name="Shape 3"/>
          <p:cNvSpPr/>
          <p:nvPr/>
        </p:nvSpPr>
        <p:spPr>
          <a:xfrm>
            <a:off x="801410" y="2822734"/>
            <a:ext cx="13027581" cy="972979"/>
          </a:xfrm>
          <a:prstGeom prst="rect">
            <a:avLst/>
          </a:prstGeom>
          <a:solidFill>
            <a:srgbClr val="FFFFFF">
              <a:alpha val="4000"/>
            </a:srgbClr>
          </a:solidFill>
          <a:ln/>
        </p:spPr>
      </p:sp>
      <p:sp>
        <p:nvSpPr>
          <p:cNvPr id="6" name="Text 4"/>
          <p:cNvSpPr/>
          <p:nvPr/>
        </p:nvSpPr>
        <p:spPr>
          <a:xfrm>
            <a:off x="983218" y="2917388"/>
            <a:ext cx="2238732" cy="522446"/>
          </a:xfrm>
          <a:prstGeom prst="rect">
            <a:avLst/>
          </a:prstGeom>
          <a:noFill/>
          <a:ln/>
        </p:spPr>
        <p:txBody>
          <a:bodyPr wrap="square" lIns="0" tIns="0" rIns="0" bIns="0" rtlCol="0" anchor="t"/>
          <a:lstStyle/>
          <a:p>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CNN-based Deepfake Detector</a:t>
            </a:r>
            <a:endParaRPr lang="en-US" sz="1400" dirty="0"/>
          </a:p>
        </p:txBody>
      </p:sp>
      <p:sp>
        <p:nvSpPr>
          <p:cNvPr id="7" name="Text 5"/>
          <p:cNvSpPr/>
          <p:nvPr/>
        </p:nvSpPr>
        <p:spPr>
          <a:xfrm>
            <a:off x="3592473" y="2917388"/>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Convolutional Neural Network</a:t>
            </a:r>
            <a:endParaRPr lang="en-US" sz="1400" dirty="0"/>
          </a:p>
        </p:txBody>
      </p:sp>
      <p:sp>
        <p:nvSpPr>
          <p:cNvPr id="8" name="Text 6"/>
          <p:cNvSpPr/>
          <p:nvPr/>
        </p:nvSpPr>
        <p:spPr>
          <a:xfrm>
            <a:off x="6197918" y="2917388"/>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FaceForensics++</a:t>
            </a:r>
            <a:endParaRPr lang="en-US" sz="1400" dirty="0"/>
          </a:p>
        </p:txBody>
      </p:sp>
      <p:sp>
        <p:nvSpPr>
          <p:cNvPr id="9" name="Text 7"/>
          <p:cNvSpPr/>
          <p:nvPr/>
        </p:nvSpPr>
        <p:spPr>
          <a:xfrm>
            <a:off x="8803362" y="2917388"/>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~85–90%</a:t>
            </a:r>
            <a:endParaRPr lang="en-US" sz="1400" dirty="0"/>
          </a:p>
        </p:txBody>
      </p:sp>
      <p:sp>
        <p:nvSpPr>
          <p:cNvPr id="10" name="Text 8"/>
          <p:cNvSpPr/>
          <p:nvPr/>
        </p:nvSpPr>
        <p:spPr>
          <a:xfrm>
            <a:off x="11408807" y="2917388"/>
            <a:ext cx="2238732" cy="783669"/>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Limited generalization across diverse deepfake types</a:t>
            </a:r>
            <a:endParaRPr lang="en-US" sz="1400" dirty="0"/>
          </a:p>
        </p:txBody>
      </p:sp>
      <p:sp>
        <p:nvSpPr>
          <p:cNvPr id="11" name="Shape 9"/>
          <p:cNvSpPr/>
          <p:nvPr/>
        </p:nvSpPr>
        <p:spPr>
          <a:xfrm>
            <a:off x="801410" y="3795713"/>
            <a:ext cx="13027581" cy="711756"/>
          </a:xfrm>
          <a:prstGeom prst="rect">
            <a:avLst/>
          </a:prstGeom>
          <a:solidFill>
            <a:srgbClr val="000000">
              <a:alpha val="4000"/>
            </a:srgbClr>
          </a:solidFill>
          <a:ln/>
        </p:spPr>
      </p:sp>
      <p:sp>
        <p:nvSpPr>
          <p:cNvPr id="12" name="Text 10"/>
          <p:cNvSpPr/>
          <p:nvPr/>
        </p:nvSpPr>
        <p:spPr>
          <a:xfrm>
            <a:off x="983218" y="3890367"/>
            <a:ext cx="2238732" cy="261223"/>
          </a:xfrm>
          <a:prstGeom prst="rect">
            <a:avLst/>
          </a:prstGeom>
          <a:noFill/>
          <a:ln/>
        </p:spPr>
        <p:txBody>
          <a:bodyPr wrap="none" lIns="0" tIns="0" rIns="0" bIns="0" rtlCol="0" anchor="t"/>
          <a:lstStyle/>
          <a:p>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XceptionNet</a:t>
            </a:r>
            <a:endParaRPr lang="en-US" sz="1400" dirty="0"/>
          </a:p>
        </p:txBody>
      </p:sp>
      <p:sp>
        <p:nvSpPr>
          <p:cNvPr id="13" name="Text 11"/>
          <p:cNvSpPr/>
          <p:nvPr/>
        </p:nvSpPr>
        <p:spPr>
          <a:xfrm>
            <a:off x="3592473" y="3890367"/>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Depthwise Separable CNN</a:t>
            </a:r>
            <a:endParaRPr lang="en-US" sz="1400" dirty="0"/>
          </a:p>
        </p:txBody>
      </p:sp>
      <p:sp>
        <p:nvSpPr>
          <p:cNvPr id="14" name="Text 12"/>
          <p:cNvSpPr/>
          <p:nvPr/>
        </p:nvSpPr>
        <p:spPr>
          <a:xfrm>
            <a:off x="6197918" y="3890367"/>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DeepFake Detection Challenge</a:t>
            </a:r>
            <a:endParaRPr lang="en-US" sz="1400" dirty="0"/>
          </a:p>
        </p:txBody>
      </p:sp>
      <p:sp>
        <p:nvSpPr>
          <p:cNvPr id="15" name="Text 13"/>
          <p:cNvSpPr/>
          <p:nvPr/>
        </p:nvSpPr>
        <p:spPr>
          <a:xfrm>
            <a:off x="8803362" y="3890367"/>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~90–95%</a:t>
            </a:r>
            <a:endParaRPr lang="en-US" sz="1400" dirty="0"/>
          </a:p>
        </p:txBody>
      </p:sp>
      <p:sp>
        <p:nvSpPr>
          <p:cNvPr id="16" name="Text 14"/>
          <p:cNvSpPr/>
          <p:nvPr/>
        </p:nvSpPr>
        <p:spPr>
          <a:xfrm>
            <a:off x="11408807" y="3890367"/>
            <a:ext cx="223873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High computational cost, slower inference</a:t>
            </a:r>
            <a:endParaRPr lang="en-US" sz="1400" dirty="0"/>
          </a:p>
        </p:txBody>
      </p:sp>
      <p:sp>
        <p:nvSpPr>
          <p:cNvPr id="17" name="Shape 15"/>
          <p:cNvSpPr/>
          <p:nvPr/>
        </p:nvSpPr>
        <p:spPr>
          <a:xfrm>
            <a:off x="801410" y="4507468"/>
            <a:ext cx="13027581" cy="972979"/>
          </a:xfrm>
          <a:prstGeom prst="rect">
            <a:avLst/>
          </a:prstGeom>
          <a:solidFill>
            <a:srgbClr val="FFFFFF">
              <a:alpha val="4000"/>
            </a:srgbClr>
          </a:solidFill>
          <a:ln/>
        </p:spPr>
      </p:sp>
      <p:sp>
        <p:nvSpPr>
          <p:cNvPr id="18" name="Text 16"/>
          <p:cNvSpPr/>
          <p:nvPr/>
        </p:nvSpPr>
        <p:spPr>
          <a:xfrm>
            <a:off x="983218" y="4602123"/>
            <a:ext cx="2238732" cy="522446"/>
          </a:xfrm>
          <a:prstGeom prst="rect">
            <a:avLst/>
          </a:prstGeom>
          <a:noFill/>
          <a:ln/>
        </p:spPr>
        <p:txBody>
          <a:bodyPr wrap="square" lIns="0" tIns="0" rIns="0" bIns="0" rtlCol="0" anchor="t"/>
          <a:lstStyle/>
          <a:p>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Vision Transformer (ViT)</a:t>
            </a:r>
            <a:endParaRPr lang="en-US" sz="1400" dirty="0"/>
          </a:p>
        </p:txBody>
      </p:sp>
      <p:sp>
        <p:nvSpPr>
          <p:cNvPr id="19" name="Text 17"/>
          <p:cNvSpPr/>
          <p:nvPr/>
        </p:nvSpPr>
        <p:spPr>
          <a:xfrm>
            <a:off x="3592473" y="4602123"/>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Transformer-based Vision Model</a:t>
            </a:r>
            <a:endParaRPr lang="en-US" sz="1400" dirty="0"/>
          </a:p>
        </p:txBody>
      </p:sp>
      <p:sp>
        <p:nvSpPr>
          <p:cNvPr id="20" name="Text 18"/>
          <p:cNvSpPr/>
          <p:nvPr/>
        </p:nvSpPr>
        <p:spPr>
          <a:xfrm>
            <a:off x="6197918" y="4602123"/>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CIFAKE / DFDC</a:t>
            </a:r>
            <a:endParaRPr lang="en-US" sz="1400" dirty="0"/>
          </a:p>
        </p:txBody>
      </p:sp>
      <p:sp>
        <p:nvSpPr>
          <p:cNvPr id="21" name="Text 19"/>
          <p:cNvSpPr/>
          <p:nvPr/>
        </p:nvSpPr>
        <p:spPr>
          <a:xfrm>
            <a:off x="8803362" y="4602123"/>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~92–96%</a:t>
            </a:r>
            <a:endParaRPr lang="en-US" sz="1400" dirty="0"/>
          </a:p>
        </p:txBody>
      </p:sp>
      <p:sp>
        <p:nvSpPr>
          <p:cNvPr id="22" name="Text 20"/>
          <p:cNvSpPr/>
          <p:nvPr/>
        </p:nvSpPr>
        <p:spPr>
          <a:xfrm>
            <a:off x="11408807" y="4602123"/>
            <a:ext cx="2238732" cy="783669"/>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Requires extremely large datasets for optimal performance</a:t>
            </a:r>
            <a:endParaRPr lang="en-US" sz="1400" dirty="0"/>
          </a:p>
        </p:txBody>
      </p:sp>
      <p:sp>
        <p:nvSpPr>
          <p:cNvPr id="23" name="Shape 21"/>
          <p:cNvSpPr/>
          <p:nvPr/>
        </p:nvSpPr>
        <p:spPr>
          <a:xfrm>
            <a:off x="801410" y="5480447"/>
            <a:ext cx="13027581" cy="711756"/>
          </a:xfrm>
          <a:prstGeom prst="rect">
            <a:avLst/>
          </a:prstGeom>
          <a:solidFill>
            <a:srgbClr val="000000">
              <a:alpha val="4000"/>
            </a:srgbClr>
          </a:solidFill>
          <a:ln/>
        </p:spPr>
      </p:sp>
      <p:sp>
        <p:nvSpPr>
          <p:cNvPr id="24" name="Text 22"/>
          <p:cNvSpPr/>
          <p:nvPr/>
        </p:nvSpPr>
        <p:spPr>
          <a:xfrm>
            <a:off x="983218" y="5575102"/>
            <a:ext cx="2238732" cy="522446"/>
          </a:xfrm>
          <a:prstGeom prst="rect">
            <a:avLst/>
          </a:prstGeom>
          <a:noFill/>
          <a:ln/>
        </p:spPr>
        <p:txBody>
          <a:bodyPr wrap="square" lIns="0" tIns="0" rIns="0" bIns="0" rtlCol="0" anchor="t"/>
          <a:lstStyle/>
          <a:p>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Frequency Domain Analysis</a:t>
            </a:r>
            <a:endParaRPr lang="en-US" sz="1400" dirty="0"/>
          </a:p>
        </p:txBody>
      </p:sp>
      <p:sp>
        <p:nvSpPr>
          <p:cNvPr id="25" name="Text 23"/>
          <p:cNvSpPr/>
          <p:nvPr/>
        </p:nvSpPr>
        <p:spPr>
          <a:xfrm>
            <a:off x="3592473" y="5575102"/>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Fourier Transform Features</a:t>
            </a:r>
            <a:endParaRPr lang="en-US" sz="1400" dirty="0"/>
          </a:p>
        </p:txBody>
      </p:sp>
      <p:sp>
        <p:nvSpPr>
          <p:cNvPr id="26" name="Text 24"/>
          <p:cNvSpPr/>
          <p:nvPr/>
        </p:nvSpPr>
        <p:spPr>
          <a:xfrm>
            <a:off x="6197918" y="5575102"/>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Celeb-DF</a:t>
            </a:r>
            <a:endParaRPr lang="en-US" sz="1400" dirty="0"/>
          </a:p>
        </p:txBody>
      </p:sp>
      <p:sp>
        <p:nvSpPr>
          <p:cNvPr id="27" name="Text 25"/>
          <p:cNvSpPr/>
          <p:nvPr/>
        </p:nvSpPr>
        <p:spPr>
          <a:xfrm>
            <a:off x="8803362" y="5575102"/>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~80–88%</a:t>
            </a:r>
            <a:endParaRPr lang="en-US" sz="1400" dirty="0"/>
          </a:p>
        </p:txBody>
      </p:sp>
      <p:sp>
        <p:nvSpPr>
          <p:cNvPr id="28" name="Text 26"/>
          <p:cNvSpPr/>
          <p:nvPr/>
        </p:nvSpPr>
        <p:spPr>
          <a:xfrm>
            <a:off x="11408807" y="5575102"/>
            <a:ext cx="223873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Sensitive to image compression artifacts</a:t>
            </a:r>
            <a:endParaRPr lang="en-US" sz="1400" dirty="0"/>
          </a:p>
        </p:txBody>
      </p:sp>
      <p:sp>
        <p:nvSpPr>
          <p:cNvPr id="29" name="Shape 27"/>
          <p:cNvSpPr/>
          <p:nvPr/>
        </p:nvSpPr>
        <p:spPr>
          <a:xfrm>
            <a:off x="801410" y="6192203"/>
            <a:ext cx="13027581" cy="972979"/>
          </a:xfrm>
          <a:prstGeom prst="rect">
            <a:avLst/>
          </a:prstGeom>
          <a:solidFill>
            <a:srgbClr val="FFFFFF">
              <a:alpha val="4000"/>
            </a:srgbClr>
          </a:solidFill>
          <a:ln/>
        </p:spPr>
      </p:sp>
      <p:sp>
        <p:nvSpPr>
          <p:cNvPr id="30" name="Text 28"/>
          <p:cNvSpPr/>
          <p:nvPr/>
        </p:nvSpPr>
        <p:spPr>
          <a:xfrm>
            <a:off x="983218" y="6286857"/>
            <a:ext cx="2238732" cy="261223"/>
          </a:xfrm>
          <a:prstGeom prst="rect">
            <a:avLst/>
          </a:prstGeom>
          <a:noFill/>
          <a:ln/>
        </p:spPr>
        <p:txBody>
          <a:bodyPr wrap="none" lIns="0" tIns="0" rIns="0" bIns="0" rtlCol="0" anchor="t"/>
          <a:lstStyle/>
          <a:p>
            <a:pPr algn="l" indent="0" marL="0">
              <a:lnSpc>
                <a:spcPts val="2050"/>
              </a:lnSpc>
              <a:buNone/>
            </a:pPr>
            <a:r>
              <a:rPr lang="en-US" sz="1400" b="1" dirty="0">
                <a:solidFill>
                  <a:srgbClr val="C9C9C0"/>
                </a:solidFill>
                <a:latin typeface="Tomorrow" pitchFamily="34" charset="0"/>
                <a:ea typeface="Tomorrow" pitchFamily="34" charset="-122"/>
                <a:cs typeface="Tomorrow" pitchFamily="34" charset="-120"/>
              </a:rPr>
              <a:t>Multimodal Detection</a:t>
            </a:r>
            <a:endParaRPr lang="en-US" sz="1400" dirty="0"/>
          </a:p>
        </p:txBody>
      </p:sp>
      <p:sp>
        <p:nvSpPr>
          <p:cNvPr id="31" name="Text 29"/>
          <p:cNvSpPr/>
          <p:nvPr/>
        </p:nvSpPr>
        <p:spPr>
          <a:xfrm>
            <a:off x="3592473" y="6286857"/>
            <a:ext cx="2234922" cy="522446"/>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Audio + Video + Image Fusion</a:t>
            </a:r>
            <a:endParaRPr lang="en-US" sz="1400" dirty="0"/>
          </a:p>
        </p:txBody>
      </p:sp>
      <p:sp>
        <p:nvSpPr>
          <p:cNvPr id="32" name="Text 30"/>
          <p:cNvSpPr/>
          <p:nvPr/>
        </p:nvSpPr>
        <p:spPr>
          <a:xfrm>
            <a:off x="6197918" y="6286857"/>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DFDC</a:t>
            </a:r>
            <a:endParaRPr lang="en-US" sz="1400" dirty="0"/>
          </a:p>
        </p:txBody>
      </p:sp>
      <p:sp>
        <p:nvSpPr>
          <p:cNvPr id="33" name="Text 31"/>
          <p:cNvSpPr/>
          <p:nvPr/>
        </p:nvSpPr>
        <p:spPr>
          <a:xfrm>
            <a:off x="8803362" y="6286857"/>
            <a:ext cx="2234922" cy="261223"/>
          </a:xfrm>
          <a:prstGeom prst="rect">
            <a:avLst/>
          </a:prstGeom>
          <a:noFill/>
          <a:ln/>
        </p:spPr>
        <p:txBody>
          <a:bodyPr wrap="non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~95%+</a:t>
            </a:r>
            <a:endParaRPr lang="en-US" sz="1400" dirty="0"/>
          </a:p>
        </p:txBody>
      </p:sp>
      <p:sp>
        <p:nvSpPr>
          <p:cNvPr id="34" name="Text 32"/>
          <p:cNvSpPr/>
          <p:nvPr/>
        </p:nvSpPr>
        <p:spPr>
          <a:xfrm>
            <a:off x="11408807" y="6286857"/>
            <a:ext cx="2238732" cy="783669"/>
          </a:xfrm>
          <a:prstGeom prst="rect">
            <a:avLst/>
          </a:prstGeom>
          <a:noFill/>
          <a:ln/>
        </p:spPr>
        <p:txBody>
          <a:bodyPr wrap="square" lIns="0" tIns="0" rIns="0" bIns="0" rtlCol="0" anchor="t"/>
          <a:lstStyle/>
          <a:p>
            <a:pPr algn="l" indent="0" marL="0">
              <a:lnSpc>
                <a:spcPts val="2050"/>
              </a:lnSpc>
              <a:buNone/>
            </a:pPr>
            <a:r>
              <a:rPr lang="en-US" sz="1400" dirty="0">
                <a:solidFill>
                  <a:srgbClr val="C9C9C0"/>
                </a:solidFill>
                <a:latin typeface="Tomorrow" pitchFamily="34" charset="0"/>
                <a:ea typeface="Tomorrow" pitchFamily="34" charset="-122"/>
                <a:cs typeface="Tomorrow" pitchFamily="34" charset="-120"/>
              </a:rPr>
              <a:t>Complex implementation, high resource demand</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88300"/>
            <a:ext cx="7891820" cy="637937"/>
          </a:xfrm>
          <a:prstGeom prst="rect">
            <a:avLst/>
          </a:prstGeom>
          <a:noFill/>
          <a:ln/>
        </p:spPr>
        <p:txBody>
          <a:bodyPr wrap="none" lIns="0" tIns="0" rIns="0" bIns="0" rtlCol="0" anchor="t"/>
          <a:lstStyle/>
          <a:p>
            <a:pPr algn="l" indent="0" marL="0">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Proposed System Architecture</a:t>
            </a:r>
            <a:endParaRPr lang="en-US" sz="4000" dirty="0"/>
          </a:p>
        </p:txBody>
      </p:sp>
      <p:sp>
        <p:nvSpPr>
          <p:cNvPr id="3" name="Text 1"/>
          <p:cNvSpPr/>
          <p:nvPr/>
        </p:nvSpPr>
        <p:spPr>
          <a:xfrm>
            <a:off x="793790" y="1693664"/>
            <a:ext cx="13042821" cy="620554"/>
          </a:xfrm>
          <a:prstGeom prst="rect">
            <a:avLst/>
          </a:prstGeom>
          <a:noFill/>
          <a:ln/>
        </p:spPr>
        <p:txBody>
          <a:bodyPr wrap="square" lIns="0" tIns="0" rIns="0" bIns="0" rtlCol="0" anchor="t"/>
          <a:lstStyle/>
          <a:p>
            <a:pPr algn="l" indent="0" marL="0">
              <a:lnSpc>
                <a:spcPts val="2400"/>
              </a:lnSpc>
              <a:buNone/>
            </a:pPr>
            <a:r>
              <a:rPr lang="en-US" sz="1600" dirty="0">
                <a:solidFill>
                  <a:srgbClr val="C9C9C0"/>
                </a:solidFill>
                <a:latin typeface="Tomorrow" pitchFamily="34" charset="0"/>
                <a:ea typeface="Tomorrow" pitchFamily="34" charset="-122"/>
                <a:cs typeface="Tomorrow" pitchFamily="34" charset="-120"/>
              </a:rPr>
              <a:t>Our proposed system employs a robust deep learning pipeline specifically designed for accurate synthetic media detection. The workflow emphasizes efficiency and precision at each stage.</a:t>
            </a:r>
            <a:endParaRPr lang="en-US" sz="1600" dirty="0"/>
          </a:p>
        </p:txBody>
      </p:sp>
      <p:pic>
        <p:nvPicPr>
          <p:cNvPr id="4" name="Image 0" descr="preencoded.png">    </p:cNvPr>
          <p:cNvPicPr>
            <a:picLocks noChangeAspect="1"/>
          </p:cNvPicPr>
          <p:nvPr/>
        </p:nvPicPr>
        <p:blipFill>
          <a:blip r:embed="rId1"/>
          <a:stretch>
            <a:fillRect/>
          </a:stretch>
        </p:blipFill>
        <p:spPr>
          <a:xfrm>
            <a:off x="1494234" y="2520910"/>
            <a:ext cx="11641812" cy="5020270"/>
          </a:xfrm>
          <a:prstGeom prst="rect">
            <a:avLst/>
          </a:prstGeom>
        </p:spPr>
      </p:pic>
      <p:sp>
        <p:nvSpPr>
          <p:cNvPr id="5" name="Text 2"/>
          <p:cNvSpPr/>
          <p:nvPr/>
        </p:nvSpPr>
        <p:spPr>
          <a:xfrm>
            <a:off x="2277554" y="6589149"/>
            <a:ext cx="2641163" cy="330145"/>
          </a:xfrm>
          <a:prstGeom prst="rect">
            <a:avLst/>
          </a:prstGeom>
          <a:noFill/>
          <a:ln/>
        </p:spPr>
        <p:txBody>
          <a:bodyPr wrap="none" lIns="0" tIns="0" rIns="0" bIns="0" rtlCol="0" anchor="t"/>
          <a:lstStyle/>
          <a:p>
            <a:pPr algn="l" indent="0" marL="0">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Classification</a:t>
            </a:r>
            <a:endParaRPr lang="en-US" sz="2050" dirty="0"/>
          </a:p>
        </p:txBody>
      </p:sp>
      <p:sp>
        <p:nvSpPr>
          <p:cNvPr id="6" name="Text 3"/>
          <p:cNvSpPr/>
          <p:nvPr/>
        </p:nvSpPr>
        <p:spPr>
          <a:xfrm>
            <a:off x="2277554" y="5427038"/>
            <a:ext cx="2641163" cy="330145"/>
          </a:xfrm>
          <a:prstGeom prst="rect">
            <a:avLst/>
          </a:prstGeom>
          <a:noFill/>
          <a:ln/>
        </p:spPr>
        <p:txBody>
          <a:bodyPr wrap="none" lIns="0" tIns="0" rIns="0" bIns="0" rtlCol="0" anchor="t"/>
          <a:lstStyle/>
          <a:p>
            <a:pPr algn="l" indent="0" marL="0">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CNN Model</a:t>
            </a:r>
            <a:endParaRPr lang="en-US" sz="2050" dirty="0"/>
          </a:p>
        </p:txBody>
      </p:sp>
      <p:sp>
        <p:nvSpPr>
          <p:cNvPr id="7" name="Text 4"/>
          <p:cNvSpPr/>
          <p:nvPr/>
        </p:nvSpPr>
        <p:spPr>
          <a:xfrm>
            <a:off x="2277554" y="4276665"/>
            <a:ext cx="2641163" cy="330145"/>
          </a:xfrm>
          <a:prstGeom prst="rect">
            <a:avLst/>
          </a:prstGeom>
          <a:noFill/>
          <a:ln/>
        </p:spPr>
        <p:txBody>
          <a:bodyPr wrap="none" lIns="0" tIns="0" rIns="0" bIns="0" rtlCol="0" anchor="t"/>
          <a:lstStyle/>
          <a:p>
            <a:pPr algn="l" indent="0" marL="0">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Preprocessing</a:t>
            </a:r>
            <a:endParaRPr lang="en-US" sz="2050" dirty="0"/>
          </a:p>
        </p:txBody>
      </p:sp>
      <p:sp>
        <p:nvSpPr>
          <p:cNvPr id="8" name="Text 5"/>
          <p:cNvSpPr/>
          <p:nvPr/>
        </p:nvSpPr>
        <p:spPr>
          <a:xfrm>
            <a:off x="2277554" y="3114554"/>
            <a:ext cx="2641163" cy="330145"/>
          </a:xfrm>
          <a:prstGeom prst="rect">
            <a:avLst/>
          </a:prstGeom>
          <a:noFill/>
          <a:ln/>
        </p:spPr>
        <p:txBody>
          <a:bodyPr wrap="none" lIns="0" tIns="0" rIns="0" bIns="0" rtlCol="0" anchor="t"/>
          <a:lstStyle/>
          <a:p>
            <a:pPr algn="l" indent="0" marL="0">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Input Image</a:t>
            </a:r>
            <a:endParaRPr lang="en-US" sz="2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2026-02-15T04:56:50Z</dcterms:created>
  <dcterms:modified xsi:type="dcterms:W3CDTF">2026-02-15T04:56:50Z</dcterms:modified>
</cp:coreProperties>
</file>